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embeddings/oleObject69.bin" ContentType="application/vnd.openxmlformats-officedocument.oleObject"/>
  <Override PartName="/ppt/slides/slide28.xml" ContentType="application/vnd.openxmlformats-officedocument.presentationml.slide+xml"/>
  <Override PartName="/ppt/embeddings/oleObject38.bin" ContentType="application/vnd.openxmlformats-officedocument.oleObject"/>
  <Override PartName="/docProps/app.xml" ContentType="application/vnd.openxmlformats-officedocument.extended-properties+xml"/>
  <Override PartName="/ppt/embeddings/oleObject92.bin" ContentType="application/vnd.openxmlformats-officedocument.oleObject"/>
  <Override PartName="/ppt/notesSlides/notesSlide9.xml" ContentType="application/vnd.openxmlformats-officedocument.presentationml.notesSlide+xml"/>
  <Override PartName="/ppt/embeddings/oleObject76.bin" ContentType="application/vnd.openxmlformats-officedocument.oleObject"/>
  <Override PartName="/ppt/embeddings/oleObject107.bin" ContentType="application/vnd.openxmlformats-officedocument.oleObject"/>
  <Override PartName="/ppt/slides/slide11.xml" ContentType="application/vnd.openxmlformats-officedocument.presentationml.slide+xml"/>
  <Override PartName="/ppt/embeddings/oleObject55.bin" ContentType="application/vnd.openxmlformats-officedocument.oleObject"/>
  <Override PartName="/ppt/slides/slide47.xml" ContentType="application/vnd.openxmlformats-officedocument.presentationml.slide+xml"/>
  <Override PartName="/ppt/slideLayouts/slideLayout21.xml" ContentType="application/vnd.openxmlformats-officedocument.presentationml.slideLayout+xml"/>
  <Override PartName="/ppt/embeddings/oleObject53.bin" ContentType="application/vnd.openxmlformats-officedocument.oleObject"/>
  <Override PartName="/ppt/embeddings/oleObject132.bin" ContentType="application/vnd.openxmlformats-officedocument.oleObject"/>
  <Override PartName="/ppt/slideLayouts/slideLayout3.xml" ContentType="application/vnd.openxmlformats-officedocument.presentationml.slideLayout+xml"/>
  <Override PartName="/ppt/embeddings/oleObject109.bin" ContentType="application/vnd.openxmlformats-officedocument.oleObject"/>
  <Override PartName="/ppt/embeddings/oleObject45.bin" ContentType="application/vnd.openxmlformats-officedocument.oleObject"/>
  <Override PartName="/ppt/slideLayouts/slideLayout24.xml" ContentType="application/vnd.openxmlformats-officedocument.presentationml.slideLayout+xml"/>
  <Override PartName="/ppt/embeddings/oleObject86.bin" ContentType="application/vnd.openxmlformats-officedocument.oleObject"/>
  <Override PartName="/ppt/embeddings/oleObject126.bin" ContentType="application/vnd.openxmlformats-officedocument.oleObject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embeddings/oleObject139.bin" ContentType="application/vnd.openxmlformats-officedocument.oleObject"/>
  <Default Extension="wmf" ContentType="image/x-wmf"/>
  <Override PartName="/ppt/embeddings/oleObject22.bin" ContentType="application/vnd.openxmlformats-officedocument.oleObject"/>
  <Override PartName="/ppt/embeddings/oleObject37.bin" ContentType="application/vnd.openxmlformats-officedocument.oleObject"/>
  <Override PartName="/ppt/embeddings/oleObject58.bin" ContentType="application/vnd.openxmlformats-officedocument.oleObject"/>
  <Override PartName="/ppt/embeddings/oleObject100.bin" ContentType="application/vnd.openxmlformats-officedocument.oleObject"/>
  <Override PartName="/ppt/notesSlides/notesSlide15.xml" ContentType="application/vnd.openxmlformats-officedocument.presentationml.notesSlide+xml"/>
  <Override PartName="/ppt/embeddings/oleObject136.bin" ContentType="application/vnd.openxmlformats-officedocument.oleObject"/>
  <Override PartName="/ppt/embeddings/oleObject43.bin" ContentType="application/vnd.openxmlformats-officedocument.oleObject"/>
  <Override PartName="/ppt/embeddings/oleObject80.bin" ContentType="application/vnd.openxmlformats-officedocument.oleObject"/>
  <Override PartName="/ppt/embeddings/oleObject56.bin" ContentType="application/vnd.openxmlformats-officedocument.oleObject"/>
  <Override PartName="/ppt/embeddings/oleObject95.bin" ContentType="application/vnd.openxmlformats-officedocument.oleObject"/>
  <Default Extension="pict" ContentType="image/pict"/>
  <Override PartName="/ppt/embeddings/oleObject108.bin" ContentType="application/vnd.openxmlformats-officedocument.oleObject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embeddings/oleObject77.bin" ContentType="application/vnd.openxmlformats-officedocument.oleObject"/>
  <Override PartName="/ppt/notesSlides/notesSlide13.xml" ContentType="application/vnd.openxmlformats-officedocument.presentationml.notesSlide+xml"/>
  <Override PartName="/ppt/embeddings/oleObject144.bin" ContentType="application/vnd.openxmlformats-officedocument.oleObject"/>
  <Override PartName="/ppt/embeddings/oleObject145.bin" ContentType="application/vnd.openxmlformats-officedocument.oleObject"/>
  <Override PartName="/ppt/embeddings/oleObject36.bin" ContentType="application/vnd.openxmlformats-officedocument.oleObject"/>
  <Override PartName="/ppt/notesSlides/notesSlide1.xml" ContentType="application/vnd.openxmlformats-officedocument.presentationml.notesSlide+xml"/>
  <Override PartName="/ppt/embeddings/oleObject98.bin" ContentType="application/vnd.openxmlformats-officedocument.oleObject"/>
  <Override PartName="/ppt/slides/slide43.xml" ContentType="application/vnd.openxmlformats-officedocument.presentationml.slide+xml"/>
  <Override PartName="/ppt/embeddings/oleObject110.bin" ContentType="application/vnd.openxmlformats-officedocument.oleObject"/>
  <Override PartName="/ppt/embeddings/oleObject111.bin" ContentType="application/vnd.openxmlformats-officedocument.oleObject"/>
  <Override PartName="/ppt/embeddings/oleObject87.bin" ContentType="application/vnd.openxmlformats-officedocument.oleObject"/>
  <Override PartName="/ppt/embeddings/oleObject99.bin" ContentType="application/vnd.openxmlformats-officedocument.oleObject"/>
  <Override PartName="/ppt/slides/slide37.xml" ContentType="application/vnd.openxmlformats-officedocument.presentationml.slide+xml"/>
  <Override PartName="/ppt/embeddings/oleObject13.bin" ContentType="application/vnd.openxmlformats-officedocument.oleObject"/>
  <Override PartName="/ppt/slides/slide10.xml" ContentType="application/vnd.openxmlformats-officedocument.presentationml.slide+xml"/>
  <Override PartName="/ppt/embeddings/oleObject103.bin" ContentType="application/vnd.openxmlformats-officedocument.oleObject"/>
  <Override PartName="/ppt/slides/slide33.xml" ContentType="application/vnd.openxmlformats-officedocument.presentationml.slide+xml"/>
  <Override PartName="/ppt/embeddings/oleObject48.bin" ContentType="application/vnd.openxmlformats-officedocument.oleObject"/>
  <Default Extension="vml" ContentType="application/vnd.openxmlformats-officedocument.vmlDrawing"/>
  <Override PartName="/ppt/commentAuthors.xml" ContentType="application/vnd.openxmlformats-officedocument.presentationml.commentAuthors+xml"/>
  <Default Extension="png" ContentType="image/png"/>
  <Override PartName="/ppt/embeddings/oleObject75.bin" ContentType="application/vnd.openxmlformats-officedocument.oleObject"/>
  <Override PartName="/ppt/embeddings/Microsoft_Equation1.bin" ContentType="application/vnd.openxmlformats-officedocument.oleObject"/>
  <Override PartName="/ppt/embeddings/oleObject118.bin" ContentType="application/vnd.openxmlformats-officedocument.oleObject"/>
  <Override PartName="/ppt/embeddings/oleObject29.bin" ContentType="application/vnd.openxmlformats-officedocument.oleObject"/>
  <Override PartName="/ppt/embeddings/oleObject49.bin" ContentType="application/vnd.openxmlformats-officedocument.oleObject"/>
  <Override PartName="/docProps/core.xml" ContentType="application/vnd.openxmlformats-package.core-properties+xml"/>
  <Override PartName="/ppt/slides/slide56.xml" ContentType="application/vnd.openxmlformats-officedocument.presentationml.slide+xml"/>
  <Override PartName="/ppt/embeddings/oleObject28.bin" ContentType="application/vnd.openxmlformats-officedocument.oleObject"/>
  <Override PartName="/ppt/slides/slide31.xml" ContentType="application/vnd.openxmlformats-officedocument.presentationml.slide+xml"/>
  <Override PartName="/ppt/embeddings/oleObject11.bin" ContentType="application/vnd.openxmlformats-officedocument.oleObject"/>
  <Override PartName="/ppt/embeddings/oleObject66.bin" ContentType="application/vnd.openxmlformats-officedocument.oleObject"/>
  <Override PartName="/ppt/embeddings/oleObject143.bin" ContentType="application/vnd.openxmlformats-officedocument.oleObject"/>
  <Default Extension="bin" ContentType="application/vnd.openxmlformats-officedocument.presentationml.printerSettings"/>
  <Override PartName="/ppt/embeddings/oleObject102.bin" ContentType="application/vnd.openxmlformats-officedocument.oleObject"/>
  <Override PartName="/ppt/slides/slide53.xml" ContentType="application/vnd.openxmlformats-officedocument.presentationml.slide+xml"/>
  <Override PartName="/ppt/slideLayouts/slideLayout19.xml" ContentType="application/vnd.openxmlformats-officedocument.presentationml.slideLayout+xml"/>
  <Override PartName="/ppt/embeddings/oleObject60.bin" ContentType="application/vnd.openxmlformats-officedocument.oleObject"/>
  <Override PartName="/ppt/slides/slide55.xml" ContentType="application/vnd.openxmlformats-officedocument.presentationml.slide+xml"/>
  <Override PartName="/ppt/slides/slide19.xml" ContentType="application/vnd.openxmlformats-officedocument.presentationml.slide+xml"/>
  <Override PartName="/ppt/slides/slide41.xml" ContentType="application/vnd.openxmlformats-officedocument.presentationml.slide+xml"/>
  <Override PartName="/ppt/notesSlides/notesSlide2.xml" ContentType="application/vnd.openxmlformats-officedocument.presentationml.notesSlide+xml"/>
  <Override PartName="/ppt/embeddings/oleObject35.bin" ContentType="application/vnd.openxmlformats-officedocument.oleObject"/>
  <Override PartName="/ppt/embeddings/oleObject82.bin" ContentType="application/vnd.openxmlformats-officedocument.oleObject"/>
  <Override PartName="/ppt/notesSlides/notesSlide14.xml" ContentType="application/vnd.openxmlformats-officedocument.presentationml.notesSlide+xml"/>
  <Override PartName="/ppt/theme/theme2.xml" ContentType="application/vnd.openxmlformats-officedocument.theme+xml"/>
  <Override PartName="/ppt/embeddings/oleObject96.bin" ContentType="application/vnd.openxmlformats-officedocument.oleObject"/>
  <Override PartName="/ppt/slides/slide2.xml" ContentType="application/vnd.openxmlformats-officedocument.presentationml.slide+xml"/>
  <Override PartName="/ppt/embeddings/oleObject141.bin" ContentType="application/vnd.openxmlformats-officedocument.oleObject"/>
  <Override PartName="/ppt/embeddings/oleObject104.bin" ContentType="application/vnd.openxmlformats-officedocument.oleObject"/>
  <Override PartName="/ppt/embeddings/oleObject121.bin" ContentType="application/vnd.openxmlformats-officedocument.oleObject"/>
  <Override PartName="/ppt/slides/slide45.xml" ContentType="application/vnd.openxmlformats-officedocument.presentationml.slide+xml"/>
  <Override PartName="/ppt/embeddings/oleObject44.bin" ContentType="application/vnd.openxmlformats-officedocument.oleObject"/>
  <Override PartName="/ppt/embeddings/oleObject19.bin" ContentType="application/vnd.openxmlformats-officedocument.oleObject"/>
  <Override PartName="/ppt/slideLayouts/slideLayout10.xml" ContentType="application/vnd.openxmlformats-officedocument.presentationml.slideLayout+xml"/>
  <Override PartName="/ppt/embeddings/oleObject6.bin" ContentType="application/vnd.openxmlformats-officedocument.oleObject"/>
  <Override PartName="/ppt/slides/slide54.xml" ContentType="application/vnd.openxmlformats-officedocument.presentationml.slide+xml"/>
  <Override PartName="/ppt/embeddings/oleObject85.bin" ContentType="application/vnd.openxmlformats-officedocument.oleObject"/>
  <Override PartName="/ppt/embeddings/oleObject137.bin" ContentType="application/vnd.openxmlformats-officedocument.oleObject"/>
  <Override PartName="/ppt/notesSlides/notesSlide3.xml" ContentType="application/vnd.openxmlformats-officedocument.presentationml.notesSlide+xml"/>
  <Override PartName="/ppt/embeddings/oleObject79.bin" ContentType="application/vnd.openxmlformats-officedocument.oleObject"/>
  <Override PartName="/ppt/slides/slide58.xml" ContentType="application/vnd.openxmlformats-officedocument.presentationml.slide+xml"/>
  <Default Extension="xml" ContentType="application/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5.xml" ContentType="application/vnd.openxmlformats-officedocument.presentationml.slide+xml"/>
  <Override PartName="/ppt/embeddings/oleObject63.bin" ContentType="application/vnd.openxmlformats-officedocument.oleObject"/>
  <Override PartName="/ppt/embeddings/oleObject25.bin" ContentType="application/vnd.openxmlformats-officedocument.oleObject"/>
  <Override PartName="/ppt/embeddings/oleObject5.bin" ContentType="application/vnd.openxmlformats-officedocument.oleObject"/>
  <Override PartName="/ppt/embeddings/oleObject134.bin" ContentType="application/vnd.openxmlformats-officedocument.oleObject"/>
  <Override PartName="/ppt/slides/slide14.xml" ContentType="application/vnd.openxmlformats-officedocument.presentationml.slide+xml"/>
  <Override PartName="/ppt/slides/slide40.xml" ContentType="application/vnd.openxmlformats-officedocument.presentationml.slide+xml"/>
  <Override PartName="/ppt/slideLayouts/slideLayout18.xml" ContentType="application/vnd.openxmlformats-officedocument.presentationml.slideLayout+xml"/>
  <Override PartName="/ppt/embeddings/oleObject1.bin" ContentType="application/vnd.openxmlformats-officedocument.oleObject"/>
  <Override PartName="/ppt/slides/slide44.xml" ContentType="application/vnd.openxmlformats-officedocument.presentationml.slide+xml"/>
  <Override PartName="/ppt/embeddings/oleObject23.bin" ContentType="application/vnd.openxmlformats-officedocument.oleObject"/>
  <Override PartName="/ppt/embeddings/oleObject42.bin" ContentType="application/vnd.openxmlformats-officedocument.oleObject"/>
  <Override PartName="/ppt/embeddings/oleObject52.bin" ContentType="application/vnd.openxmlformats-officedocument.oleObject"/>
  <Override PartName="/ppt/embeddings/oleObject67.bin" ContentType="application/vnd.openxmlformats-officedocument.oleObject"/>
  <Override PartName="/ppt/embeddings/oleObject131.bin" ContentType="application/vnd.openxmlformats-officedocument.oleObject"/>
  <Override PartName="/ppt/slides/slide49.xml" ContentType="application/vnd.openxmlformats-officedocument.presentationml.slide+xml"/>
  <Override PartName="/ppt/slideLayouts/slideLayout20.xml" ContentType="application/vnd.openxmlformats-officedocument.presentationml.slideLayout+xml"/>
  <Override PartName="/ppt/embeddings/oleObject112.bin" ContentType="application/vnd.openxmlformats-officedocument.oleObject"/>
  <Override PartName="/ppt/embeddings/oleObject115.bin" ContentType="application/vnd.openxmlformats-officedocument.oleObject"/>
  <Override PartName="/ppt/embeddings/oleObject7.bin" ContentType="application/vnd.openxmlformats-officedocument.oleObject"/>
  <Override PartName="/ppt/slides/slide48.xml" ContentType="application/vnd.openxmlformats-officedocument.presentationml.slide+xml"/>
  <Override PartName="/ppt/embeddings/oleObject93.bin" ContentType="application/vnd.openxmlformats-officedocument.oleObject"/>
  <Override PartName="/ppt/presentation.xml" ContentType="application/vnd.openxmlformats-officedocument.presentationml.presentation.main+xml"/>
  <Override PartName="/ppt/embeddings/oleObject12.bin" ContentType="application/vnd.openxmlformats-officedocument.oleObject"/>
  <Override PartName="/ppt/embeddings/oleObject116.bin" ContentType="application/vnd.openxmlformats-officedocument.oleObject"/>
  <Override PartName="/ppt/embeddings/oleObject32.bin" ContentType="application/vnd.openxmlformats-officedocument.oleObject"/>
  <Default Extension="jpeg" ContentType="image/jpeg"/>
  <Override PartName="/ppt/slides/slide3.xml" ContentType="application/vnd.openxmlformats-officedocument.presentationml.slide+xml"/>
  <Override PartName="/ppt/embeddings/oleObject64.bin" ContentType="application/vnd.openxmlformats-officedocument.oleObject"/>
  <Override PartName="/ppt/slideLayouts/slideLayout11.xml" ContentType="application/vnd.openxmlformats-officedocument.presentationml.slideLayout+xml"/>
  <Override PartName="/ppt/notesSlides/notesSlide8.xml" ContentType="application/vnd.openxmlformats-officedocument.presentationml.notesSlide+xml"/>
  <Override PartName="/ppt/slideLayouts/slideLayout13.xml" ContentType="application/vnd.openxmlformats-officedocument.presentationml.slideLayout+xml"/>
  <Override PartName="/ppt/embeddings/oleObject148.bin" ContentType="application/vnd.openxmlformats-officedocument.oleObject"/>
  <Override PartName="/ppt/slides/slide15.xml" ContentType="application/vnd.openxmlformats-officedocument.presentationml.slide+xml"/>
  <Override PartName="/ppt/embeddings/oleObject78.bin" ContentType="application/vnd.openxmlformats-officedocument.oleObject"/>
  <Default Extension="rels" ContentType="application/vnd.openxmlformats-package.relationships+xml"/>
  <Override PartName="/ppt/slideLayouts/slideLayout15.xml" ContentType="application/vnd.openxmlformats-officedocument.presentationml.slideLayout+xml"/>
  <Override PartName="/ppt/slides/slide9.xml" ContentType="application/vnd.openxmlformats-officedocument.presentationml.slide+xml"/>
  <Override PartName="/ppt/slides/slide39.xml" ContentType="application/vnd.openxmlformats-officedocument.presentationml.slide+xml"/>
  <Override PartName="/ppt/slides/slide32.xml" ContentType="application/vnd.openxmlformats-officedocument.presentationml.slide+xml"/>
  <Override PartName="/ppt/slides/slide16.xml" ContentType="application/vnd.openxmlformats-officedocument.presentationml.slide+xml"/>
  <Override PartName="/ppt/embeddings/oleObject61.bin" ContentType="application/vnd.openxmlformats-officedocument.oleObject"/>
  <Override PartName="/ppt/slides/slide38.xml" ContentType="application/vnd.openxmlformats-officedocument.presentationml.slide+xml"/>
  <Default Extension="gif" ContentType="image/gif"/>
  <Override PartName="/ppt/slides/slide29.xml" ContentType="application/vnd.openxmlformats-officedocument.presentationml.slide+xml"/>
  <Override PartName="/ppt/embeddings/oleObject4.bin" ContentType="application/vnd.openxmlformats-officedocument.oleObject"/>
  <Override PartName="/ppt/embeddings/oleObject147.bin" ContentType="application/vnd.openxmlformats-officedocument.oleObject"/>
  <Override PartName="/ppt/embeddings/oleObject40.bin" ContentType="application/vnd.openxmlformats-officedocument.oleObject"/>
  <Override PartName="/ppt/slides/slide22.xml" ContentType="application/vnd.openxmlformats-officedocument.presentationml.slide+xml"/>
  <Override PartName="/ppt/notesSlides/notesSlide11.xml" ContentType="application/vnd.openxmlformats-officedocument.presentationml.notesSlide+xml"/>
  <Override PartName="/ppt/embeddings/oleObject122.bin" ContentType="application/vnd.openxmlformats-officedocument.oleObject"/>
  <Override PartName="/ppt/slides/slide30.xml" ContentType="application/vnd.openxmlformats-officedocument.presentationml.slide+xml"/>
  <Override PartName="/ppt/slideLayouts/slideLayout23.xml" ContentType="application/vnd.openxmlformats-officedocument.presentationml.slideLayout+xml"/>
  <Override PartName="/ppt/embeddings/oleObject101.bin" ContentType="application/vnd.openxmlformats-officedocument.oleObject"/>
  <Override PartName="/ppt/slides/slide36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ppt/embeddings/oleObject74.bin" ContentType="application/vnd.openxmlformats-officedocument.oleObject"/>
  <Override PartName="/ppt/embeddings/oleObject41.bin" ContentType="application/vnd.openxmlformats-officedocument.oleObject"/>
  <Override PartName="/ppt/embeddings/oleObject16.bin" ContentType="application/vnd.openxmlformats-officedocument.oleObject"/>
  <Override PartName="/ppt/embeddings/oleObject124.bin" ContentType="application/vnd.openxmlformats-officedocument.oleObject"/>
  <Override PartName="/ppt/slides/slide21.xml" ContentType="application/vnd.openxmlformats-officedocument.presentationml.slide+xml"/>
  <Override PartName="/ppt/slideLayouts/slideLayout17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22.xml" ContentType="application/vnd.openxmlformats-officedocument.presentationml.slideLayout+xml"/>
  <Override PartName="/ppt/embeddings/oleObject2.bin" ContentType="application/vnd.openxmlformats-officedocument.oleObject"/>
  <Override PartName="/ppt/embeddings/oleObject34.bin" ContentType="application/vnd.openxmlformats-officedocument.oleObject"/>
  <Override PartName="/ppt/slides/slide52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embeddings/oleObject105.bin" ContentType="application/vnd.openxmlformats-officedocument.oleObject"/>
  <Override PartName="/ppt/embeddings/oleObject127.bin" ContentType="application/vnd.openxmlformats-officedocument.oleObject"/>
  <Override PartName="/ppt/notesSlides/notesSlide4.xml" ContentType="application/vnd.openxmlformats-officedocument.presentationml.notesSlide+xml"/>
  <Override PartName="/ppt/embeddings/oleObject68.bin" ContentType="application/vnd.openxmlformats-officedocument.oleObject"/>
  <Override PartName="/ppt/embeddings/oleObject31.bin" ContentType="application/vnd.openxmlformats-officedocument.oleObject"/>
  <Override PartName="/ppt/slides/slide13.xml" ContentType="application/vnd.openxmlformats-officedocument.presentationml.slide+xml"/>
  <Override PartName="/ppt/embeddings/oleObject84.bin" ContentType="application/vnd.openxmlformats-officedocument.oleObject"/>
  <Override PartName="/ppt/embeddings/oleObject72.bin" ContentType="application/vnd.openxmlformats-officedocument.oleObject"/>
  <Override PartName="/ppt/embeddings/oleObject114.bin" ContentType="application/vnd.openxmlformats-officedocument.oleObject"/>
  <Override PartName="/ppt/embeddings/oleObject62.bin" ContentType="application/vnd.openxmlformats-officedocument.oleObject"/>
  <Override PartName="/ppt/notesSlides/notesSlide6.xml" ContentType="application/vnd.openxmlformats-officedocument.presentationml.notesSlide+xml"/>
  <Override PartName="/ppt/embeddings/oleObject3.bin" ContentType="application/vnd.openxmlformats-officedocument.oleObject"/>
  <Override PartName="/ppt/embeddings/oleObject119.bin" ContentType="application/vnd.openxmlformats-officedocument.oleObject"/>
  <Override PartName="/ppt/slideLayouts/slideLayout4.xml" ContentType="application/vnd.openxmlformats-officedocument.presentationml.slideLayout+xml"/>
  <Override PartName="/ppt/embeddings/oleObject54.bin" ContentType="application/vnd.openxmlformats-officedocument.oleObject"/>
  <Override PartName="/ppt/slideLayouts/slideLayout2.xml" ContentType="application/vnd.openxmlformats-officedocument.presentationml.slideLayout+xml"/>
  <Override PartName="/ppt/embeddings/oleObject125.bin" ContentType="application/vnd.openxmlformats-officedocument.oleObject"/>
  <Override PartName="/ppt/embeddings/oleObject50.bin" ContentType="application/vnd.openxmlformats-officedocument.oleObject"/>
  <Override PartName="/ppt/slideLayouts/slideLayout6.xml" ContentType="application/vnd.openxmlformats-officedocument.presentationml.slideLayout+xml"/>
  <Override PartName="/ppt/embeddings/oleObject59.bin" ContentType="application/vnd.openxmlformats-officedocument.oleObject"/>
  <Override PartName="/ppt/embeddings/oleObject133.bin" ContentType="application/vnd.openxmlformats-officedocument.oleObject"/>
  <Override PartName="/ppt/slideLayouts/slideLayout14.xml" ContentType="application/vnd.openxmlformats-officedocument.presentationml.slideLayout+xml"/>
  <Override PartName="/ppt/embeddings/oleObject129.bin" ContentType="application/vnd.openxmlformats-officedocument.oleObject"/>
  <Override PartName="/ppt/embeddings/oleObject89.bin" ContentType="application/vnd.openxmlformats-officedocument.oleObject"/>
  <Override PartName="/ppt/embeddings/oleObject10.bin" ContentType="application/vnd.openxmlformats-officedocument.oleObject"/>
  <Override PartName="/ppt/presProps.xml" ContentType="application/vnd.openxmlformats-officedocument.presentationml.presProps+xml"/>
  <Override PartName="/ppt/embeddings/oleObject88.bin" ContentType="application/vnd.openxmlformats-officedocument.oleObject"/>
  <Override PartName="/ppt/embeddings/oleObject15.bin" ContentType="application/vnd.openxmlformats-officedocument.oleObject"/>
  <Override PartName="/ppt/embeddings/oleObject81.bin" ContentType="application/vnd.openxmlformats-officedocument.oleObject"/>
  <Override PartName="/ppt/embeddings/oleObject146.bin" ContentType="application/vnd.openxmlformats-officedocument.oleObject"/>
  <Override PartName="/ppt/slides/slide27.xml" ContentType="application/vnd.openxmlformats-officedocument.presentationml.slide+xml"/>
  <Override PartName="/ppt/embeddings/oleObject9.bin" ContentType="application/vnd.openxmlformats-officedocument.oleObject"/>
  <Override PartName="/ppt/embeddings/oleObject51.bin" ContentType="application/vnd.openxmlformats-officedocument.oleObject"/>
  <Override PartName="/ppt/embeddings/oleObject90.bin" ContentType="application/vnd.openxmlformats-officedocument.oleObject"/>
  <Override PartName="/ppt/slideLayouts/slideLayout16.xml" ContentType="application/vnd.openxmlformats-officedocument.presentationml.slideLayout+xml"/>
  <Override PartName="/ppt/embeddings/oleObject140.bin" ContentType="application/vnd.openxmlformats-officedocument.oleObject"/>
  <Override PartName="/ppt/embeddings/oleObject142.bin" ContentType="application/vnd.openxmlformats-officedocument.oleObject"/>
  <Override PartName="/ppt/notesSlides/notesSlide10.xml" ContentType="application/vnd.openxmlformats-officedocument.presentationml.notesSlide+xml"/>
  <Override PartName="/ppt/slideMasters/slideMaster2.xml" ContentType="application/vnd.openxmlformats-officedocument.presentationml.slideMaster+xml"/>
  <Override PartName="/ppt/embeddings/oleObject27.bin" ContentType="application/vnd.openxmlformats-officedocument.oleObject"/>
  <Override PartName="/ppt/embeddings/oleObject39.bin" ContentType="application/vnd.openxmlformats-officedocument.oleObject"/>
  <Override PartName="/ppt/embeddings/oleObject120.bin" ContentType="application/vnd.openxmlformats-officedocument.oleObject"/>
  <Override PartName="/ppt/slides/slide12.xml" ContentType="application/vnd.openxmlformats-officedocument.presentationml.slide+xml"/>
  <Override PartName="/ppt/slides/slide46.xml" ContentType="application/vnd.openxmlformats-officedocument.presentationml.slide+xml"/>
  <Override PartName="/ppt/embeddings/oleObject130.bin" ContentType="application/vnd.openxmlformats-officedocument.oleObject"/>
  <Override PartName="/ppt/embeddings/oleObject18.bin" ContentType="application/vnd.openxmlformats-officedocument.oleObject"/>
  <Override PartName="/ppt/embeddings/oleObject117.bin" ContentType="application/vnd.openxmlformats-officedocument.oleObject"/>
  <Override PartName="/ppt/embeddings/oleObject128.bin" ContentType="application/vnd.openxmlformats-officedocument.oleObject"/>
  <Override PartName="/ppt/embeddings/oleObject94.bin" ContentType="application/vnd.openxmlformats-officedocument.oleObject"/>
  <Override PartName="/ppt/slides/slide35.xml" ContentType="application/vnd.openxmlformats-officedocument.presentationml.slide+xml"/>
  <Override PartName="/ppt/slides/slide42.xml" ContentType="application/vnd.openxmlformats-officedocument.presentationml.slide+xml"/>
  <Override PartName="/ppt/embeddings/oleObject20.bin" ContentType="application/vnd.openxmlformats-officedocument.oleObject"/>
  <Override PartName="/ppt/embeddings/oleObject24.bin" ContentType="application/vnd.openxmlformats-officedocument.oleObject"/>
  <Override PartName="/ppt/slideLayouts/slideLayout5.xml" ContentType="application/vnd.openxmlformats-officedocument.presentationml.slideLayout+xml"/>
  <Override PartName="/ppt/slides/slide50.xml" ContentType="application/vnd.openxmlformats-officedocument.presentationml.slide+xml"/>
  <Override PartName="/ppt/embeddings/oleObject33.bin" ContentType="application/vnd.openxmlformats-officedocument.oleObject"/>
  <Override PartName="/ppt/slides/slide57.xml" ContentType="application/vnd.openxmlformats-officedocument.presentationml.slide+xml"/>
  <Override PartName="/ppt/embeddings/oleObject70.bin" ContentType="application/vnd.openxmlformats-officedocument.oleObject"/>
  <Override PartName="/ppt/notesSlides/notesSlide7.xml" ContentType="application/vnd.openxmlformats-officedocument.presentationml.notesSlide+xml"/>
  <Override PartName="/ppt/embeddings/oleObject26.bin" ContentType="application/vnd.openxmlformats-officedocument.oleObject"/>
  <Override PartName="/ppt/embeddings/oleObject123.bin" ContentType="application/vnd.openxmlformats-officedocument.oleObject"/>
  <Override PartName="/ppt/slides/slide34.xml" ContentType="application/vnd.openxmlformats-officedocument.presentationml.slide+xml"/>
  <Override PartName="/ppt/notesSlides/notesSlide12.xml" ContentType="application/vnd.openxmlformats-officedocument.presentationml.notesSlide+xml"/>
  <Override PartName="/ppt/embeddings/oleObject47.bin" ContentType="application/vnd.openxmlformats-officedocument.oleObject"/>
  <Override PartName="/ppt/notesSlides/notesSlide5.xml" ContentType="application/vnd.openxmlformats-officedocument.presentationml.notesSlide+xml"/>
  <Override PartName="/ppt/embeddings/oleObject17.bin" ContentType="application/vnd.openxmlformats-officedocument.oleObject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embeddings/oleObject57.bin" ContentType="application/vnd.openxmlformats-officedocument.oleObject"/>
  <Override PartName="/ppt/embeddings/oleObject46.bin" ContentType="application/vnd.openxmlformats-officedocument.oleObject"/>
  <Override PartName="/ppt/embeddings/oleObject65.bin" ContentType="application/vnd.openxmlformats-officedocument.oleObject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59.xml" ContentType="application/vnd.openxmlformats-officedocument.presentationml.slide+xml"/>
  <Override PartName="/ppt/embeddings/oleObject97.bin" ContentType="application/vnd.openxmlformats-officedocument.oleObject"/>
  <Override PartName="/ppt/embeddings/oleObject71.bin" ContentType="application/vnd.openxmlformats-officedocument.oleObject"/>
  <Override PartName="/ppt/embeddings/oleObject138.bin" ContentType="application/vnd.openxmlformats-officedocument.oleObject"/>
  <Override PartName="/ppt/embeddings/oleObject14.bin" ContentType="application/vnd.openxmlformats-officedocument.oleObject"/>
  <Override PartName="/ppt/slides/slide4.xml" ContentType="application/vnd.openxmlformats-officedocument.presentationml.slide+xml"/>
  <Override PartName="/ppt/embeddings/oleObject113.bin" ContentType="application/vnd.openxmlformats-officedocument.oleObject"/>
  <Override PartName="/ppt/embeddings/oleObject21.bin" ContentType="application/vnd.openxmlformats-officedocument.oleObject"/>
  <Override PartName="/ppt/embeddings/oleObject73.bin" ContentType="application/vnd.openxmlformats-officedocument.oleObject"/>
  <Override PartName="/ppt/embeddings/oleObject135.bin" ContentType="application/vnd.openxmlformats-officedocument.oleObject"/>
  <Override PartName="/ppt/slides/slide8.xml" ContentType="application/vnd.openxmlformats-officedocument.presentationml.slide+xml"/>
  <Override PartName="/ppt/embeddings/oleObject30.bin" ContentType="application/vnd.openxmlformats-officedocument.oleObject"/>
  <Override PartName="/ppt/embeddings/oleObject106.bin" ContentType="application/vnd.openxmlformats-officedocument.oleObject"/>
  <Override PartName="/ppt/embeddings/oleObject8.bin" ContentType="application/vnd.openxmlformats-officedocument.oleObject"/>
  <Override PartName="/ppt/slides/slide24.xml" ContentType="application/vnd.openxmlformats-officedocument.presentationml.slide+xml"/>
  <Override PartName="/ppt/slides/slide6.xml" ContentType="application/vnd.openxmlformats-officedocument.presentationml.slide+xml"/>
  <Default Extension="pdf" ContentType="application/pdf"/>
  <Override PartName="/ppt/slideLayouts/slideLayout12.xml" ContentType="application/vnd.openxmlformats-officedocument.presentationml.slideLayout+xml"/>
  <Override PartName="/ppt/embeddings/oleObject83.bin" ContentType="application/vnd.openxmlformats-officedocument.oleObject"/>
  <Override PartName="/ppt/embeddings/oleObject91.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9" r:id="rId1"/>
    <p:sldMasterId id="2147483663" r:id="rId2"/>
  </p:sldMasterIdLst>
  <p:notesMasterIdLst>
    <p:notesMasterId r:id="rId62"/>
  </p:notesMasterIdLst>
  <p:sldIdLst>
    <p:sldId id="381" r:id="rId3"/>
    <p:sldId id="382" r:id="rId4"/>
    <p:sldId id="256" r:id="rId5"/>
    <p:sldId id="264" r:id="rId6"/>
    <p:sldId id="334" r:id="rId7"/>
    <p:sldId id="363" r:id="rId8"/>
    <p:sldId id="333" r:id="rId9"/>
    <p:sldId id="357" r:id="rId10"/>
    <p:sldId id="335" r:id="rId11"/>
    <p:sldId id="364" r:id="rId12"/>
    <p:sldId id="336" r:id="rId13"/>
    <p:sldId id="337" r:id="rId14"/>
    <p:sldId id="356" r:id="rId15"/>
    <p:sldId id="330" r:id="rId16"/>
    <p:sldId id="338" r:id="rId17"/>
    <p:sldId id="305" r:id="rId18"/>
    <p:sldId id="358" r:id="rId19"/>
    <p:sldId id="328" r:id="rId20"/>
    <p:sldId id="340" r:id="rId21"/>
    <p:sldId id="343" r:id="rId22"/>
    <p:sldId id="347" r:id="rId23"/>
    <p:sldId id="350" r:id="rId24"/>
    <p:sldId id="349" r:id="rId25"/>
    <p:sldId id="365" r:id="rId26"/>
    <p:sldId id="366" r:id="rId27"/>
    <p:sldId id="344" r:id="rId28"/>
    <p:sldId id="345" r:id="rId29"/>
    <p:sldId id="260" r:id="rId30"/>
    <p:sldId id="322" r:id="rId31"/>
    <p:sldId id="353" r:id="rId32"/>
    <p:sldId id="342" r:id="rId33"/>
    <p:sldId id="348" r:id="rId34"/>
    <p:sldId id="367" r:id="rId35"/>
    <p:sldId id="259" r:id="rId36"/>
    <p:sldId id="360" r:id="rId37"/>
    <p:sldId id="368" r:id="rId38"/>
    <p:sldId id="369" r:id="rId39"/>
    <p:sldId id="370" r:id="rId40"/>
    <p:sldId id="371" r:id="rId41"/>
    <p:sldId id="394" r:id="rId42"/>
    <p:sldId id="395" r:id="rId43"/>
    <p:sldId id="396" r:id="rId44"/>
    <p:sldId id="383" r:id="rId45"/>
    <p:sldId id="384" r:id="rId46"/>
    <p:sldId id="385" r:id="rId47"/>
    <p:sldId id="386" r:id="rId48"/>
    <p:sldId id="387" r:id="rId49"/>
    <p:sldId id="388" r:id="rId50"/>
    <p:sldId id="389" r:id="rId51"/>
    <p:sldId id="390" r:id="rId52"/>
    <p:sldId id="391" r:id="rId53"/>
    <p:sldId id="392" r:id="rId54"/>
    <p:sldId id="393" r:id="rId55"/>
    <p:sldId id="377" r:id="rId56"/>
    <p:sldId id="378" r:id="rId57"/>
    <p:sldId id="380" r:id="rId58"/>
    <p:sldId id="339" r:id="rId59"/>
    <p:sldId id="359" r:id="rId60"/>
    <p:sldId id="326" r:id="rId6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-110" charset="0"/>
        <a:ea typeface="Arial" pitchFamily="-110" charset="0"/>
        <a:cs typeface="Arial" pitchFamily="-110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-110" charset="0"/>
        <a:ea typeface="Arial" pitchFamily="-110" charset="0"/>
        <a:cs typeface="Arial" pitchFamily="-110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-110" charset="0"/>
        <a:ea typeface="Arial" pitchFamily="-110" charset="0"/>
        <a:cs typeface="Arial" pitchFamily="-110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-110" charset="0"/>
        <a:ea typeface="Arial" pitchFamily="-110" charset="0"/>
        <a:cs typeface="Arial" pitchFamily="-110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-110" charset="0"/>
        <a:ea typeface="Arial" pitchFamily="-110" charset="0"/>
        <a:cs typeface="Arial" pitchFamily="-110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pitchFamily="-110" charset="0"/>
        <a:ea typeface="Arial" pitchFamily="-110" charset="0"/>
        <a:cs typeface="Arial" pitchFamily="-110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pitchFamily="-110" charset="0"/>
        <a:ea typeface="Arial" pitchFamily="-110" charset="0"/>
        <a:cs typeface="Arial" pitchFamily="-110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pitchFamily="-110" charset="0"/>
        <a:ea typeface="Arial" pitchFamily="-110" charset="0"/>
        <a:cs typeface="Arial" pitchFamily="-110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pitchFamily="-110" charset="0"/>
        <a:ea typeface="Arial" pitchFamily="-110" charset="0"/>
        <a:cs typeface="Arial" pitchFamily="-110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mAuthor id="0" name="Marek Zrałek" initials="MZ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EAFD98"/>
    <a:srgbClr val="EDFD99"/>
    <a:srgbClr val="EFFD99"/>
    <a:srgbClr val="F2FD9A"/>
    <a:srgbClr val="F8FE98"/>
    <a:srgbClr val="FDFE98"/>
    <a:srgbClr val="FCFE94"/>
    <a:srgbClr val="669900"/>
    <a:srgbClr val="99FF33"/>
    <a:srgbClr val="00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399" autoAdjust="0"/>
    <p:restoredTop sz="94660"/>
  </p:normalViewPr>
  <p:slideViewPr>
    <p:cSldViewPr snapToObjects="1">
      <p:cViewPr varScale="1">
        <p:scale>
          <a:sx n="147" d="100"/>
          <a:sy n="147" d="100"/>
        </p:scale>
        <p:origin x="-126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64" Type="http://schemas.openxmlformats.org/officeDocument/2006/relationships/commentAuthors" Target="commentAuthors.xml"/><Relationship Id="rId60" Type="http://schemas.openxmlformats.org/officeDocument/2006/relationships/slide" Target="slides/slide58.xml"/><Relationship Id="rId39" Type="http://schemas.openxmlformats.org/officeDocument/2006/relationships/slide" Target="slides/slide37.xml"/><Relationship Id="rId7" Type="http://schemas.openxmlformats.org/officeDocument/2006/relationships/slide" Target="slides/slide5.xml"/><Relationship Id="rId43" Type="http://schemas.openxmlformats.org/officeDocument/2006/relationships/slide" Target="slides/slide41.xml"/><Relationship Id="rId25" Type="http://schemas.openxmlformats.org/officeDocument/2006/relationships/slide" Target="slides/slide23.xml"/><Relationship Id="rId10" Type="http://schemas.openxmlformats.org/officeDocument/2006/relationships/slide" Target="slides/slide8.xml"/><Relationship Id="rId50" Type="http://schemas.openxmlformats.org/officeDocument/2006/relationships/slide" Target="slides/slide48.xml"/><Relationship Id="rId63" Type="http://schemas.openxmlformats.org/officeDocument/2006/relationships/printerSettings" Target="printerSettings/printerSettings1.bin"/><Relationship Id="rId17" Type="http://schemas.openxmlformats.org/officeDocument/2006/relationships/slide" Target="slides/slide15.xml"/><Relationship Id="rId9" Type="http://schemas.openxmlformats.org/officeDocument/2006/relationships/slide" Target="slides/slide7.xml"/><Relationship Id="rId18" Type="http://schemas.openxmlformats.org/officeDocument/2006/relationships/slide" Target="slides/slide16.xml"/><Relationship Id="rId27" Type="http://schemas.openxmlformats.org/officeDocument/2006/relationships/slide" Target="slides/slide25.xml"/><Relationship Id="rId14" Type="http://schemas.openxmlformats.org/officeDocument/2006/relationships/slide" Target="slides/slide12.xml"/><Relationship Id="rId4" Type="http://schemas.openxmlformats.org/officeDocument/2006/relationships/slide" Target="slides/slide2.xml"/><Relationship Id="rId28" Type="http://schemas.openxmlformats.org/officeDocument/2006/relationships/slide" Target="slides/slide26.xml"/><Relationship Id="rId45" Type="http://schemas.openxmlformats.org/officeDocument/2006/relationships/slide" Target="slides/slide43.xml"/><Relationship Id="rId58" Type="http://schemas.openxmlformats.org/officeDocument/2006/relationships/slide" Target="slides/slide56.xml"/><Relationship Id="rId42" Type="http://schemas.openxmlformats.org/officeDocument/2006/relationships/slide" Target="slides/slide40.xml"/><Relationship Id="rId6" Type="http://schemas.openxmlformats.org/officeDocument/2006/relationships/slide" Target="slides/slide4.xml"/><Relationship Id="rId49" Type="http://schemas.openxmlformats.org/officeDocument/2006/relationships/slide" Target="slides/slide47.xml"/><Relationship Id="rId44" Type="http://schemas.openxmlformats.org/officeDocument/2006/relationships/slide" Target="slides/slide42.xml"/><Relationship Id="rId19" Type="http://schemas.openxmlformats.org/officeDocument/2006/relationships/slide" Target="slides/slide17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46" Type="http://schemas.openxmlformats.org/officeDocument/2006/relationships/slide" Target="slides/slide44.xml"/><Relationship Id="rId57" Type="http://schemas.openxmlformats.org/officeDocument/2006/relationships/slide" Target="slides/slide55.xml"/><Relationship Id="rId59" Type="http://schemas.openxmlformats.org/officeDocument/2006/relationships/slide" Target="slides/slide57.xml"/><Relationship Id="rId35" Type="http://schemas.openxmlformats.org/officeDocument/2006/relationships/slide" Target="slides/slide33.xml"/><Relationship Id="rId51" Type="http://schemas.openxmlformats.org/officeDocument/2006/relationships/slide" Target="slides/slide49.xml"/><Relationship Id="rId55" Type="http://schemas.openxmlformats.org/officeDocument/2006/relationships/slide" Target="slides/slide53.xml"/><Relationship Id="rId31" Type="http://schemas.openxmlformats.org/officeDocument/2006/relationships/slide" Target="slides/slide29.xml"/><Relationship Id="rId34" Type="http://schemas.openxmlformats.org/officeDocument/2006/relationships/slide" Target="slides/slide32.xml"/><Relationship Id="rId40" Type="http://schemas.openxmlformats.org/officeDocument/2006/relationships/slide" Target="slides/slide38.xml"/><Relationship Id="rId62" Type="http://schemas.openxmlformats.org/officeDocument/2006/relationships/notesMaster" Target="notesMasters/notesMaster1.xml"/><Relationship Id="rId66" Type="http://schemas.openxmlformats.org/officeDocument/2006/relationships/viewProps" Target="viewProps.xml"/><Relationship Id="rId36" Type="http://schemas.openxmlformats.org/officeDocument/2006/relationships/slide" Target="slides/slide34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2.xml"/><Relationship Id="rId47" Type="http://schemas.openxmlformats.org/officeDocument/2006/relationships/slide" Target="slides/slide45.xml"/><Relationship Id="rId56" Type="http://schemas.openxmlformats.org/officeDocument/2006/relationships/slide" Target="slides/slide54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2" Type="http://schemas.openxmlformats.org/officeDocument/2006/relationships/slide" Target="slides/slide50.xml"/><Relationship Id="rId65" Type="http://schemas.openxmlformats.org/officeDocument/2006/relationships/presProps" Target="presProps.xml"/><Relationship Id="rId67" Type="http://schemas.openxmlformats.org/officeDocument/2006/relationships/theme" Target="theme/theme1.xml"/><Relationship Id="rId54" Type="http://schemas.openxmlformats.org/officeDocument/2006/relationships/slide" Target="slides/slide52.xml"/><Relationship Id="rId12" Type="http://schemas.openxmlformats.org/officeDocument/2006/relationships/slide" Target="slides/slide10.xml"/><Relationship Id="rId3" Type="http://schemas.openxmlformats.org/officeDocument/2006/relationships/slide" Target="slides/slide1.xml"/><Relationship Id="rId23" Type="http://schemas.openxmlformats.org/officeDocument/2006/relationships/slide" Target="slides/slide21.xml"/><Relationship Id="rId61" Type="http://schemas.openxmlformats.org/officeDocument/2006/relationships/slide" Target="slides/slide59.xml"/><Relationship Id="rId53" Type="http://schemas.openxmlformats.org/officeDocument/2006/relationships/slide" Target="slides/slide51.xml"/><Relationship Id="rId26" Type="http://schemas.openxmlformats.org/officeDocument/2006/relationships/slide" Target="slides/slide24.xml"/><Relationship Id="rId30" Type="http://schemas.openxmlformats.org/officeDocument/2006/relationships/slide" Target="slides/slide28.xml"/><Relationship Id="rId11" Type="http://schemas.openxmlformats.org/officeDocument/2006/relationships/slide" Target="slides/slide9.xml"/><Relationship Id="rId68" Type="http://schemas.openxmlformats.org/officeDocument/2006/relationships/tableStyles" Target="tableStyles.xml"/><Relationship Id="rId29" Type="http://schemas.openxmlformats.org/officeDocument/2006/relationships/slide" Target="slides/slide27.xml"/><Relationship Id="rId16" Type="http://schemas.openxmlformats.org/officeDocument/2006/relationships/slide" Target="slides/slide14.xml"/><Relationship Id="rId33" Type="http://schemas.openxmlformats.org/officeDocument/2006/relationships/slide" Target="slides/slide31.xml"/><Relationship Id="rId41" Type="http://schemas.openxmlformats.org/officeDocument/2006/relationships/slide" Target="slides/slide3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2" Type="http://schemas.openxmlformats.org/officeDocument/2006/relationships/slide" Target="slides/slide20.xml"/><Relationship Id="rId21" Type="http://schemas.openxmlformats.org/officeDocument/2006/relationships/slide" Target="slides/slide19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ict"/><Relationship Id="rId3" Type="http://schemas.openxmlformats.org/officeDocument/2006/relationships/image" Target="../media/image3.pict"/><Relationship Id="rId1" Type="http://schemas.openxmlformats.org/officeDocument/2006/relationships/image" Target="../media/image1.pict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ict"/><Relationship Id="rId3" Type="http://schemas.openxmlformats.org/officeDocument/2006/relationships/image" Target="../media/image62.pict"/><Relationship Id="rId1" Type="http://schemas.openxmlformats.org/officeDocument/2006/relationships/image" Target="../media/image60.pict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pict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ict"/><Relationship Id="rId3" Type="http://schemas.openxmlformats.org/officeDocument/2006/relationships/image" Target="../media/image78.pict"/><Relationship Id="rId1" Type="http://schemas.openxmlformats.org/officeDocument/2006/relationships/image" Target="../media/image76.pict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ict"/><Relationship Id="rId1" Type="http://schemas.openxmlformats.org/officeDocument/2006/relationships/image" Target="../media/image102.pict"/></Relationships>
</file>

<file path=ppt/drawings/_rels/vmlDrawing14.vml.rels><?xml version="1.0" encoding="UTF-8" standalone="yes"?>
<Relationships xmlns="http://schemas.openxmlformats.org/package/2006/relationships"><Relationship Id="rId6" Type="http://schemas.openxmlformats.org/officeDocument/2006/relationships/image" Target="../media/image116.pict"/><Relationship Id="rId4" Type="http://schemas.openxmlformats.org/officeDocument/2006/relationships/image" Target="../media/image114.pict"/><Relationship Id="rId1" Type="http://schemas.openxmlformats.org/officeDocument/2006/relationships/image" Target="../media/image14.pict"/><Relationship Id="rId2" Type="http://schemas.openxmlformats.org/officeDocument/2006/relationships/image" Target="../media/image15.pict"/><Relationship Id="rId3" Type="http://schemas.openxmlformats.org/officeDocument/2006/relationships/image" Target="../media/image13.pict"/><Relationship Id="rId5" Type="http://schemas.openxmlformats.org/officeDocument/2006/relationships/image" Target="../media/image115.pict"/></Relationships>
</file>

<file path=ppt/drawings/_rels/vmlDrawing15.vml.rels><?xml version="1.0" encoding="UTF-8" standalone="yes"?>
<Relationships xmlns="http://schemas.openxmlformats.org/package/2006/relationships"><Relationship Id="rId4" Type="http://schemas.openxmlformats.org/officeDocument/2006/relationships/image" Target="../media/image121.pict"/><Relationship Id="rId5" Type="http://schemas.openxmlformats.org/officeDocument/2006/relationships/image" Target="../media/image122.pict"/><Relationship Id="rId7" Type="http://schemas.openxmlformats.org/officeDocument/2006/relationships/image" Target="../media/image124.pict"/><Relationship Id="rId1" Type="http://schemas.openxmlformats.org/officeDocument/2006/relationships/image" Target="../media/image118.pict"/><Relationship Id="rId2" Type="http://schemas.openxmlformats.org/officeDocument/2006/relationships/image" Target="../media/image119.pict"/><Relationship Id="rId3" Type="http://schemas.openxmlformats.org/officeDocument/2006/relationships/image" Target="../media/image120.pict"/><Relationship Id="rId6" Type="http://schemas.openxmlformats.org/officeDocument/2006/relationships/image" Target="../media/image123.pict"/></Relationships>
</file>

<file path=ppt/drawings/_rels/vmlDrawing16.vml.rels><?xml version="1.0" encoding="UTF-8" standalone="yes"?>
<Relationships xmlns="http://schemas.openxmlformats.org/package/2006/relationships"><Relationship Id="rId6" Type="http://schemas.openxmlformats.org/officeDocument/2006/relationships/image" Target="../media/image131.pict"/><Relationship Id="rId4" Type="http://schemas.openxmlformats.org/officeDocument/2006/relationships/image" Target="../media/image129.pict"/><Relationship Id="rId1" Type="http://schemas.openxmlformats.org/officeDocument/2006/relationships/image" Target="../media/image127.pict"/><Relationship Id="rId2" Type="http://schemas.openxmlformats.org/officeDocument/2006/relationships/image" Target="../media/image2.pict"/><Relationship Id="rId3" Type="http://schemas.openxmlformats.org/officeDocument/2006/relationships/image" Target="../media/image128.pict"/><Relationship Id="rId5" Type="http://schemas.openxmlformats.org/officeDocument/2006/relationships/image" Target="../media/image130.pict"/></Relationships>
</file>

<file path=ppt/drawings/_rels/vmlDrawing17.vml.rels><?xml version="1.0" encoding="UTF-8" standalone="yes"?>
<Relationships xmlns="http://schemas.openxmlformats.org/package/2006/relationships"><Relationship Id="rId4" Type="http://schemas.openxmlformats.org/officeDocument/2006/relationships/image" Target="../media/image134.pict"/><Relationship Id="rId1" Type="http://schemas.openxmlformats.org/officeDocument/2006/relationships/image" Target="../media/image2.pict"/><Relationship Id="rId2" Type="http://schemas.openxmlformats.org/officeDocument/2006/relationships/image" Target="../media/image132.pict"/><Relationship Id="rId3" Type="http://schemas.openxmlformats.org/officeDocument/2006/relationships/image" Target="../media/image133.pict"/></Relationships>
</file>

<file path=ppt/drawings/_rels/vmlDrawing18.vml.rels><?xml version="1.0" encoding="UTF-8" standalone="yes"?>
<Relationships xmlns="http://schemas.openxmlformats.org/package/2006/relationships"><Relationship Id="rId4" Type="http://schemas.openxmlformats.org/officeDocument/2006/relationships/image" Target="../media/image138.pict"/><Relationship Id="rId1" Type="http://schemas.openxmlformats.org/officeDocument/2006/relationships/image" Target="../media/image135.pict"/><Relationship Id="rId2" Type="http://schemas.openxmlformats.org/officeDocument/2006/relationships/image" Target="../media/image136.pict"/><Relationship Id="rId3" Type="http://schemas.openxmlformats.org/officeDocument/2006/relationships/image" Target="../media/image137.pict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ict"/><Relationship Id="rId4" Type="http://schemas.openxmlformats.org/officeDocument/2006/relationships/image" Target="../media/image141.pict"/><Relationship Id="rId10" Type="http://schemas.openxmlformats.org/officeDocument/2006/relationships/image" Target="../media/image147.pict"/><Relationship Id="rId5" Type="http://schemas.openxmlformats.org/officeDocument/2006/relationships/image" Target="../media/image142.pict"/><Relationship Id="rId7" Type="http://schemas.openxmlformats.org/officeDocument/2006/relationships/image" Target="../media/image144.pict"/><Relationship Id="rId11" Type="http://schemas.openxmlformats.org/officeDocument/2006/relationships/image" Target="../media/image148.pict"/><Relationship Id="rId1" Type="http://schemas.openxmlformats.org/officeDocument/2006/relationships/image" Target="../media/image2.pict"/><Relationship Id="rId2" Type="http://schemas.openxmlformats.org/officeDocument/2006/relationships/image" Target="../media/image139.pict"/><Relationship Id="rId9" Type="http://schemas.openxmlformats.org/officeDocument/2006/relationships/image" Target="../media/image146.pict"/><Relationship Id="rId3" Type="http://schemas.openxmlformats.org/officeDocument/2006/relationships/image" Target="../media/image140.pict"/><Relationship Id="rId6" Type="http://schemas.openxmlformats.org/officeDocument/2006/relationships/image" Target="../media/image143.pict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pict"/><Relationship Id="rId1" Type="http://schemas.openxmlformats.org/officeDocument/2006/relationships/image" Target="../media/image8.pict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ict"/><Relationship Id="rId4" Type="http://schemas.openxmlformats.org/officeDocument/2006/relationships/image" Target="../media/image155.pict"/><Relationship Id="rId10" Type="http://schemas.openxmlformats.org/officeDocument/2006/relationships/image" Target="../media/image161.pict"/><Relationship Id="rId5" Type="http://schemas.openxmlformats.org/officeDocument/2006/relationships/image" Target="../media/image156.pict"/><Relationship Id="rId7" Type="http://schemas.openxmlformats.org/officeDocument/2006/relationships/image" Target="../media/image158.pict"/><Relationship Id="rId11" Type="http://schemas.openxmlformats.org/officeDocument/2006/relationships/image" Target="../media/image162.pict"/><Relationship Id="rId1" Type="http://schemas.openxmlformats.org/officeDocument/2006/relationships/image" Target="../media/image2.pict"/><Relationship Id="rId2" Type="http://schemas.openxmlformats.org/officeDocument/2006/relationships/image" Target="../media/image153.pict"/><Relationship Id="rId9" Type="http://schemas.openxmlformats.org/officeDocument/2006/relationships/image" Target="../media/image160.pict"/><Relationship Id="rId3" Type="http://schemas.openxmlformats.org/officeDocument/2006/relationships/image" Target="../media/image154.pict"/><Relationship Id="rId6" Type="http://schemas.openxmlformats.org/officeDocument/2006/relationships/image" Target="../media/image157.pict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pict"/><Relationship Id="rId3" Type="http://schemas.openxmlformats.org/officeDocument/2006/relationships/image" Target="../media/image165.pict"/><Relationship Id="rId1" Type="http://schemas.openxmlformats.org/officeDocument/2006/relationships/image" Target="../media/image163.pict"/></Relationships>
</file>

<file path=ppt/drawings/_rels/vmlDrawing22.vml.rels><?xml version="1.0" encoding="UTF-8" standalone="yes"?>
<Relationships xmlns="http://schemas.openxmlformats.org/package/2006/relationships"><Relationship Id="rId4" Type="http://schemas.openxmlformats.org/officeDocument/2006/relationships/image" Target="../media/image169.pict"/><Relationship Id="rId1" Type="http://schemas.openxmlformats.org/officeDocument/2006/relationships/image" Target="../media/image166.pict"/><Relationship Id="rId2" Type="http://schemas.openxmlformats.org/officeDocument/2006/relationships/image" Target="../media/image167.pict"/><Relationship Id="rId3" Type="http://schemas.openxmlformats.org/officeDocument/2006/relationships/image" Target="../media/image168.pict"/><Relationship Id="rId5" Type="http://schemas.openxmlformats.org/officeDocument/2006/relationships/image" Target="../media/image170.pict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pict"/><Relationship Id="rId1" Type="http://schemas.openxmlformats.org/officeDocument/2006/relationships/image" Target="../media/image2.pict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ict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2.pict"/></Relationships>
</file>

<file path=ppt/drawings/_rels/vmlDrawing2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pict"/><Relationship Id="rId4" Type="http://schemas.openxmlformats.org/officeDocument/2006/relationships/image" Target="../media/image175.pict"/><Relationship Id="rId5" Type="http://schemas.openxmlformats.org/officeDocument/2006/relationships/image" Target="../media/image176.pict"/><Relationship Id="rId7" Type="http://schemas.openxmlformats.org/officeDocument/2006/relationships/image" Target="../media/image178.pict"/><Relationship Id="rId1" Type="http://schemas.openxmlformats.org/officeDocument/2006/relationships/image" Target="../media/image2.pict"/><Relationship Id="rId2" Type="http://schemas.openxmlformats.org/officeDocument/2006/relationships/image" Target="../media/image173.pict"/><Relationship Id="rId9" Type="http://schemas.openxmlformats.org/officeDocument/2006/relationships/image" Target="../media/image180.pict"/><Relationship Id="rId3" Type="http://schemas.openxmlformats.org/officeDocument/2006/relationships/image" Target="../media/image174.pict"/><Relationship Id="rId6" Type="http://schemas.openxmlformats.org/officeDocument/2006/relationships/image" Target="../media/image177.pict"/></Relationships>
</file>

<file path=ppt/drawings/_rels/vmlDrawing27.vml.rels><?xml version="1.0" encoding="UTF-8" standalone="yes"?>
<Relationships xmlns="http://schemas.openxmlformats.org/package/2006/relationships"><Relationship Id="rId4" Type="http://schemas.openxmlformats.org/officeDocument/2006/relationships/image" Target="../media/image184.pict"/><Relationship Id="rId1" Type="http://schemas.openxmlformats.org/officeDocument/2006/relationships/image" Target="../media/image181.pict"/><Relationship Id="rId2" Type="http://schemas.openxmlformats.org/officeDocument/2006/relationships/image" Target="../media/image182.pict"/><Relationship Id="rId3" Type="http://schemas.openxmlformats.org/officeDocument/2006/relationships/image" Target="../media/image183.pict"/></Relationships>
</file>

<file path=ppt/drawings/_rels/vmlDrawing28.vml.rels><?xml version="1.0" encoding="UTF-8" standalone="yes"?>
<Relationships xmlns="http://schemas.openxmlformats.org/package/2006/relationships"><Relationship Id="rId4" Type="http://schemas.openxmlformats.org/officeDocument/2006/relationships/image" Target="../media/image187.pict"/><Relationship Id="rId1" Type="http://schemas.openxmlformats.org/officeDocument/2006/relationships/image" Target="../media/image185.wmf"/><Relationship Id="rId2" Type="http://schemas.openxmlformats.org/officeDocument/2006/relationships/image" Target="../media/image2.pict"/><Relationship Id="rId3" Type="http://schemas.openxmlformats.org/officeDocument/2006/relationships/image" Target="../media/image186.pict"/></Relationships>
</file>

<file path=ppt/drawings/_rels/vmlDrawing29.vml.rels><?xml version="1.0" encoding="UTF-8" standalone="yes"?>
<Relationships xmlns="http://schemas.openxmlformats.org/package/2006/relationships"><Relationship Id="rId4" Type="http://schemas.openxmlformats.org/officeDocument/2006/relationships/image" Target="../media/image199.pict"/><Relationship Id="rId1" Type="http://schemas.openxmlformats.org/officeDocument/2006/relationships/image" Target="../media/image196.pict"/><Relationship Id="rId2" Type="http://schemas.openxmlformats.org/officeDocument/2006/relationships/image" Target="../media/image197.pict"/><Relationship Id="rId3" Type="http://schemas.openxmlformats.org/officeDocument/2006/relationships/image" Target="../media/image198.pict"/></Relationships>
</file>

<file path=ppt/drawings/_rels/vmlDrawing3.vml.rels><?xml version="1.0" encoding="UTF-8" standalone="yes"?>
<Relationships xmlns="http://schemas.openxmlformats.org/package/2006/relationships"><Relationship Id="rId4" Type="http://schemas.openxmlformats.org/officeDocument/2006/relationships/image" Target="../media/image14.pict"/><Relationship Id="rId1" Type="http://schemas.openxmlformats.org/officeDocument/2006/relationships/image" Target="../media/image11.pict"/><Relationship Id="rId2" Type="http://schemas.openxmlformats.org/officeDocument/2006/relationships/image" Target="../media/image12.pict"/><Relationship Id="rId3" Type="http://schemas.openxmlformats.org/officeDocument/2006/relationships/image" Target="../media/image13.pict"/><Relationship Id="rId5" Type="http://schemas.openxmlformats.org/officeDocument/2006/relationships/image" Target="../media/image15.pict"/></Relationships>
</file>

<file path=ppt/drawings/_rels/vmlDrawing30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pict"/><Relationship Id="rId4" Type="http://schemas.openxmlformats.org/officeDocument/2006/relationships/image" Target="../media/image201.pict"/><Relationship Id="rId5" Type="http://schemas.openxmlformats.org/officeDocument/2006/relationships/image" Target="../media/image202.pict"/><Relationship Id="rId7" Type="http://schemas.openxmlformats.org/officeDocument/2006/relationships/image" Target="../media/image204.pict"/><Relationship Id="rId1" Type="http://schemas.openxmlformats.org/officeDocument/2006/relationships/image" Target="../media/image172.pict"/><Relationship Id="rId2" Type="http://schemas.openxmlformats.org/officeDocument/2006/relationships/image" Target="../media/image147.pict"/><Relationship Id="rId9" Type="http://schemas.openxmlformats.org/officeDocument/2006/relationships/image" Target="../media/image206.pict"/><Relationship Id="rId3" Type="http://schemas.openxmlformats.org/officeDocument/2006/relationships/image" Target="../media/image200.pict"/><Relationship Id="rId6" Type="http://schemas.openxmlformats.org/officeDocument/2006/relationships/image" Target="../media/image203.pict"/></Relationships>
</file>

<file path=ppt/drawings/_rels/vmlDrawing3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pict"/><Relationship Id="rId1" Type="http://schemas.openxmlformats.org/officeDocument/2006/relationships/image" Target="../media/image207.pict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4.wmf"/></Relationships>
</file>

<file path=ppt/drawings/_rels/vmlDrawing4.vml.rels><?xml version="1.0" encoding="UTF-8" standalone="yes"?>
<Relationships xmlns="http://schemas.openxmlformats.org/package/2006/relationships"><Relationship Id="rId6" Type="http://schemas.openxmlformats.org/officeDocument/2006/relationships/image" Target="../media/image22.pict"/><Relationship Id="rId4" Type="http://schemas.openxmlformats.org/officeDocument/2006/relationships/image" Target="../media/image21.pict"/><Relationship Id="rId1" Type="http://schemas.openxmlformats.org/officeDocument/2006/relationships/image" Target="../media/image18.wmf"/><Relationship Id="rId2" Type="http://schemas.openxmlformats.org/officeDocument/2006/relationships/image" Target="../media/image19.pict"/><Relationship Id="rId3" Type="http://schemas.openxmlformats.org/officeDocument/2006/relationships/image" Target="../media/image20.wmf"/><Relationship Id="rId5" Type="http://schemas.openxmlformats.org/officeDocument/2006/relationships/image" Target="../media/image2.pict"/></Relationships>
</file>

<file path=ppt/drawings/_rels/vmlDrawing5.vml.rels><?xml version="1.0" encoding="UTF-8" standalone="yes"?>
<Relationships xmlns="http://schemas.openxmlformats.org/package/2006/relationships"><Relationship Id="rId4" Type="http://schemas.openxmlformats.org/officeDocument/2006/relationships/image" Target="../media/image28.pict"/><Relationship Id="rId1" Type="http://schemas.openxmlformats.org/officeDocument/2006/relationships/image" Target="../media/image2.pict"/><Relationship Id="rId2" Type="http://schemas.openxmlformats.org/officeDocument/2006/relationships/image" Target="../media/image26.pict"/><Relationship Id="rId3" Type="http://schemas.openxmlformats.org/officeDocument/2006/relationships/image" Target="../media/image27.pict"/><Relationship Id="rId5" Type="http://schemas.openxmlformats.org/officeDocument/2006/relationships/image" Target="../media/image29.pict"/></Relationships>
</file>

<file path=ppt/drawings/_rels/vmlDrawing6.vml.rels><?xml version="1.0" encoding="UTF-8" standalone="yes"?>
<Relationships xmlns="http://schemas.openxmlformats.org/package/2006/relationships"><Relationship Id="rId6" Type="http://schemas.openxmlformats.org/officeDocument/2006/relationships/image" Target="../media/image35.pict"/><Relationship Id="rId4" Type="http://schemas.openxmlformats.org/officeDocument/2006/relationships/image" Target="../media/image33.pict"/><Relationship Id="rId1" Type="http://schemas.openxmlformats.org/officeDocument/2006/relationships/image" Target="../media/image30.pict"/><Relationship Id="rId2" Type="http://schemas.openxmlformats.org/officeDocument/2006/relationships/image" Target="../media/image31.pict"/><Relationship Id="rId3" Type="http://schemas.openxmlformats.org/officeDocument/2006/relationships/image" Target="../media/image32.pict"/><Relationship Id="rId5" Type="http://schemas.openxmlformats.org/officeDocument/2006/relationships/image" Target="../media/image34.pict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ict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ict"/><Relationship Id="rId4" Type="http://schemas.openxmlformats.org/officeDocument/2006/relationships/image" Target="../media/image40.pict"/><Relationship Id="rId10" Type="http://schemas.openxmlformats.org/officeDocument/2006/relationships/image" Target="../media/image46.pict"/><Relationship Id="rId5" Type="http://schemas.openxmlformats.org/officeDocument/2006/relationships/image" Target="../media/image41.pict"/><Relationship Id="rId7" Type="http://schemas.openxmlformats.org/officeDocument/2006/relationships/image" Target="../media/image43.pict"/><Relationship Id="rId11" Type="http://schemas.openxmlformats.org/officeDocument/2006/relationships/image" Target="../media/image47.pict"/><Relationship Id="rId1" Type="http://schemas.openxmlformats.org/officeDocument/2006/relationships/image" Target="../media/image38.pict"/><Relationship Id="rId2" Type="http://schemas.openxmlformats.org/officeDocument/2006/relationships/image" Target="../media/image2.pict"/><Relationship Id="rId9" Type="http://schemas.openxmlformats.org/officeDocument/2006/relationships/image" Target="../media/image45.pict"/><Relationship Id="rId3" Type="http://schemas.openxmlformats.org/officeDocument/2006/relationships/image" Target="../media/image39.pict"/><Relationship Id="rId6" Type="http://schemas.openxmlformats.org/officeDocument/2006/relationships/image" Target="../media/image42.pict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25" charset="0"/>
                <a:ea typeface="Arial" pitchFamily="25" charset="0"/>
                <a:cs typeface="Arial" pitchFamily="25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25" charset="0"/>
                <a:ea typeface="Arial" pitchFamily="25" charset="0"/>
                <a:cs typeface="Arial" pitchFamily="25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Kliknij, aby edytować style wzorca tekstu</a:t>
            </a:r>
          </a:p>
          <a:p>
            <a:pPr lvl="1"/>
            <a:r>
              <a:rPr lang="en-US" noProof="0"/>
              <a:t>Drugi poziom</a:t>
            </a:r>
          </a:p>
          <a:p>
            <a:pPr lvl="2"/>
            <a:r>
              <a:rPr lang="en-US" noProof="0"/>
              <a:t>Trzeci poziom</a:t>
            </a:r>
          </a:p>
          <a:p>
            <a:pPr lvl="3"/>
            <a:r>
              <a:rPr lang="en-US" noProof="0"/>
              <a:t>Czwarty poziom</a:t>
            </a:r>
          </a:p>
          <a:p>
            <a:pPr lvl="4"/>
            <a:r>
              <a:rPr lang="en-US" noProof="0"/>
              <a:t>Piąty poziom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25" charset="0"/>
                <a:ea typeface="Arial" pitchFamily="25" charset="0"/>
                <a:cs typeface="Arial" pitchFamily="25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25" charset="0"/>
                <a:ea typeface="Arial" pitchFamily="25" charset="0"/>
                <a:cs typeface="Arial" pitchFamily="25" charset="0"/>
              </a:defRPr>
            </a:lvl1pPr>
          </a:lstStyle>
          <a:p>
            <a:pPr>
              <a:defRPr/>
            </a:pPr>
            <a:fld id="{E330AE06-0D5F-1240-83BB-78793A2EA10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25" charset="0"/>
        <a:ea typeface="Arial" pitchFamily="25" charset="0"/>
        <a:cs typeface="Arial" pitchFamily="25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25" charset="0"/>
        <a:ea typeface="Arial" pitchFamily="25" charset="0"/>
        <a:cs typeface="Arial" pitchFamily="25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25" charset="0"/>
        <a:ea typeface="Arial" pitchFamily="25" charset="0"/>
        <a:cs typeface="Arial" pitchFamily="25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25" charset="0"/>
        <a:ea typeface="Arial" pitchFamily="25" charset="0"/>
        <a:cs typeface="Arial" pitchFamily="25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25" charset="0"/>
        <a:ea typeface="Arial" pitchFamily="25" charset="0"/>
        <a:cs typeface="Arial" pitchFamily="25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IE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9A705A-2CBB-954D-B99B-D72B3497DD2B}" type="slidenum">
              <a:rPr lang="en-IE" smtClean="0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5</a:t>
            </a:fld>
            <a:endParaRPr lang="en-IE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330AE06-0D5F-1240-83BB-78793A2EA102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6C3618-03F4-3945-8F0A-4E2EC083DB3E}" type="slidenum">
              <a:rPr lang="en-US">
                <a:latin typeface="Arial" pitchFamily="28" charset="0"/>
                <a:ea typeface="Arial" pitchFamily="28" charset="0"/>
                <a:cs typeface="Arial" pitchFamily="28" charset="0"/>
              </a:rPr>
              <a:pPr/>
              <a:t>42</a:t>
            </a:fld>
            <a:endParaRPr lang="en-US" dirty="0">
              <a:latin typeface="Arial" pitchFamily="28" charset="0"/>
              <a:ea typeface="Arial" pitchFamily="28" charset="0"/>
              <a:cs typeface="Arial" pitchFamily="28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IE">
              <a:latin typeface="Arial" pitchFamily="28" charset="0"/>
              <a:ea typeface="Arial" pitchFamily="28" charset="0"/>
              <a:cs typeface="Arial" pitchFamily="2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0863CD-945F-8B43-A32E-5B2727C9835E}" type="slidenum">
              <a:rPr lang="en-US">
                <a:latin typeface="Arial" pitchFamily="28" charset="0"/>
                <a:ea typeface="Arial" pitchFamily="28" charset="0"/>
                <a:cs typeface="Arial" pitchFamily="28" charset="0"/>
              </a:rPr>
              <a:pPr/>
              <a:t>44</a:t>
            </a:fld>
            <a:endParaRPr lang="en-US" dirty="0">
              <a:latin typeface="Arial" pitchFamily="28" charset="0"/>
              <a:ea typeface="Arial" pitchFamily="28" charset="0"/>
              <a:cs typeface="Arial" pitchFamily="28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IE">
              <a:latin typeface="Arial" pitchFamily="28" charset="0"/>
              <a:ea typeface="Arial" pitchFamily="28" charset="0"/>
              <a:cs typeface="Arial" pitchFamily="2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FAE570-6C2E-F84F-9931-E4AF4F61B22A}" type="slidenum">
              <a:rPr lang="en-US"/>
              <a:pPr/>
              <a:t>49</a:t>
            </a:fld>
            <a:endParaRPr lang="en-US" dirty="0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A38FE1-3C14-5644-BC92-418AAF40C4DF}" type="slidenum">
              <a:rPr lang="en-US"/>
              <a:pPr/>
              <a:t>50</a:t>
            </a:fld>
            <a:endParaRPr lang="en-US" dirty="0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8D918F-3E09-FD41-886D-E71A658CA3AF}" type="slidenum">
              <a:rPr lang="en-US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59</a:t>
            </a:fld>
            <a:endParaRPr lang="en-US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pl-PL">
                <a:latin typeface="Arial" pitchFamily="-110" charset="0"/>
                <a:ea typeface="Arial" pitchFamily="-110" charset="0"/>
                <a:cs typeface="Arial" pitchFamily="-110" charset="0"/>
              </a:rPr>
              <a:t>Mogę dodać znacznie więcej uwag, inne znalazły się w tekście </a:t>
            </a:r>
            <a:endParaRPr lang="en-US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IE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EDB7B2-957D-804A-9E57-F004EC44A57B}" type="slidenum">
              <a:rPr lang="en-IE" smtClean="0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6</a:t>
            </a:fld>
            <a:endParaRPr lang="en-IE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IE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78AC21-4D0B-694D-B9F7-879CE5CCC817}" type="slidenum">
              <a:rPr lang="en-IE" smtClean="0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7</a:t>
            </a:fld>
            <a:endParaRPr lang="en-IE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IE" smtClean="0"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5B92BE-41B0-E847-BA3E-50F4870B3B6E}" type="slidenum">
              <a:rPr lang="en-IE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11</a:t>
            </a:fld>
            <a:endParaRPr lang="en-IE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>
                <a:latin typeface="Arial" pitchFamily="-110" charset="0"/>
                <a:ea typeface="Arial" pitchFamily="-110" charset="0"/>
                <a:cs typeface="Arial" pitchFamily="-110" charset="0"/>
              </a:rPr>
              <a:t>MZ University of Silesia</a:t>
            </a:r>
          </a:p>
        </p:txBody>
      </p:sp>
      <p:sp>
        <p:nvSpPr>
          <p:cNvPr id="5325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4EDD53-7240-0445-860C-3DD23DEF73F3}" type="slidenum">
              <a:rPr lang="en-US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22</a:t>
            </a:fld>
            <a:endParaRPr lang="en-US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5325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defTabSz="457200"/>
            <a:r>
              <a:rPr lang="pl-PL">
                <a:latin typeface="Arial" pitchFamily="-110" charset="0"/>
                <a:ea typeface="Arial" pitchFamily="-110" charset="0"/>
                <a:cs typeface="Arial" pitchFamily="-110" charset="0"/>
              </a:rPr>
              <a:t>Pr </a:t>
            </a:r>
            <a:r>
              <a:rPr lang="en-US" dirty="0">
                <a:latin typeface="Arial" pitchFamily="-110" charset="0"/>
                <a:ea typeface="Arial" pitchFamily="-110" charset="0"/>
                <a:cs typeface="Arial" pitchFamily="-110" charset="0"/>
              </a:rPr>
              <a:t>–</a:t>
            </a:r>
            <a:r>
              <a:rPr lang="pl-PL">
                <a:latin typeface="Arial" pitchFamily="-110" charset="0"/>
                <a:ea typeface="Arial" pitchFamily="-110" charset="0"/>
                <a:cs typeface="Arial" pitchFamily="-110" charset="0"/>
              </a:rPr>
              <a:t>prazeodym, Ce </a:t>
            </a:r>
            <a:r>
              <a:rPr lang="en-US" dirty="0">
                <a:latin typeface="Arial" pitchFamily="-110" charset="0"/>
                <a:ea typeface="Arial" pitchFamily="-110" charset="0"/>
                <a:cs typeface="Arial" pitchFamily="-110" charset="0"/>
              </a:rPr>
              <a:t>–</a:t>
            </a:r>
            <a:r>
              <a:rPr lang="pl-PL">
                <a:latin typeface="Arial" pitchFamily="-110" charset="0"/>
                <a:ea typeface="Arial" pitchFamily="-110" charset="0"/>
                <a:cs typeface="Arial" pitchFamily="-110" charset="0"/>
              </a:rPr>
              <a:t> cer, Pm </a:t>
            </a:r>
            <a:r>
              <a:rPr lang="en-US" dirty="0">
                <a:latin typeface="Arial" pitchFamily="-110" charset="0"/>
                <a:ea typeface="Arial" pitchFamily="-110" charset="0"/>
                <a:cs typeface="Arial" pitchFamily="-110" charset="0"/>
              </a:rPr>
              <a:t>–</a:t>
            </a:r>
            <a:r>
              <a:rPr lang="pl-PL">
                <a:latin typeface="Arial" pitchFamily="-110" charset="0"/>
                <a:ea typeface="Arial" pitchFamily="-110" charset="0"/>
                <a:cs typeface="Arial" pitchFamily="-110" charset="0"/>
              </a:rPr>
              <a:t> promet, Nd - neodym</a:t>
            </a:r>
          </a:p>
        </p:txBody>
      </p:sp>
      <p:sp>
        <p:nvSpPr>
          <p:cNvPr id="53254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4A14045D-D8AF-5941-BF54-B5E88E201A54}" type="slidenum">
              <a:rPr lang="pl-PL" sz="1200">
                <a:latin typeface="Garamond" pitchFamily="-110" charset="0"/>
              </a:rPr>
              <a:pPr algn="r"/>
              <a:t>22</a:t>
            </a:fld>
            <a:endParaRPr lang="pl-PL" sz="1200">
              <a:latin typeface="Garamond" pitchFamily="-110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>
                <a:latin typeface="Arial" pitchFamily="-110" charset="0"/>
                <a:ea typeface="Arial" pitchFamily="-110" charset="0"/>
                <a:cs typeface="Arial" pitchFamily="-110" charset="0"/>
              </a:rPr>
              <a:t>MZ University of Silesia</a:t>
            </a:r>
          </a:p>
        </p:txBody>
      </p:sp>
      <p:sp>
        <p:nvSpPr>
          <p:cNvPr id="5529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99468A-6F17-7045-A7D2-B023D3DAADD4}" type="slidenum">
              <a:rPr lang="en-US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23</a:t>
            </a:fld>
            <a:endParaRPr lang="en-US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553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l-P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MZ University of Silesia</a:t>
            </a:r>
          </a:p>
        </p:txBody>
      </p:sp>
      <p:sp>
        <p:nvSpPr>
          <p:cNvPr id="5734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6B14EB-07B3-AA40-8B52-BF23E112B43F}" type="slidenum">
              <a:rPr lang="en-US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24</a:t>
            </a:fld>
            <a:endParaRPr lang="en-US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MZ University of Silesia</a:t>
            </a:r>
          </a:p>
        </p:txBody>
      </p:sp>
      <p:sp>
        <p:nvSpPr>
          <p:cNvPr id="5939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03CEBC-B599-F041-9EE3-BDC07B967579}" type="slidenum">
              <a:rPr lang="en-US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25</a:t>
            </a:fld>
            <a:endParaRPr lang="en-US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593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IE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pl-PL"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Pierwsza praca w 2007 nie potwierdziło LSND nie widać oscylacji e neutrino elektronowe</a:t>
            </a:r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4F36E1-5F45-A54B-B246-31F20C69AD56}" type="slidenum">
              <a:rPr lang="pl-P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30</a:t>
            </a:fld>
            <a:endParaRPr lang="pl-P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IE" sz="1800">
                <a:latin typeface="Times New Roman" pitchFamily="25" charset="0"/>
                <a:ea typeface="Arial" pitchFamily="25" charset="0"/>
                <a:cs typeface="Arial" pitchFamily="25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IE" sz="1800">
                <a:latin typeface="Times New Roman" pitchFamily="25" charset="0"/>
                <a:ea typeface="Arial" pitchFamily="25" charset="0"/>
                <a:cs typeface="Arial" pitchFamily="25" charset="0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IE" sz="1800">
                <a:latin typeface="Times New Roman" pitchFamily="25" charset="0"/>
                <a:ea typeface="Arial" pitchFamily="25" charset="0"/>
                <a:cs typeface="Arial" pitchFamily="25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IE" sz="1800">
                <a:latin typeface="Times New Roman" pitchFamily="25" charset="0"/>
                <a:ea typeface="Arial" pitchFamily="25" charset="0"/>
                <a:cs typeface="Arial" pitchFamily="25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IE" sz="1800">
                <a:latin typeface="Times New Roman" pitchFamily="25" charset="0"/>
                <a:ea typeface="Arial" pitchFamily="25" charset="0"/>
                <a:cs typeface="Arial" pitchFamily="25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IE" sz="1800">
                <a:latin typeface="Times New Roman" pitchFamily="25" charset="0"/>
                <a:ea typeface="Arial" pitchFamily="25" charset="0"/>
                <a:cs typeface="Arial" pitchFamily="25" charset="0"/>
              </a:endParaRPr>
            </a:p>
          </p:txBody>
        </p:sp>
        <p:sp>
          <p:nvSpPr>
            <p:cNvPr id="11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IE" sz="1800">
                <a:latin typeface="Times New Roman" pitchFamily="25" charset="0"/>
                <a:ea typeface="Arial" pitchFamily="25" charset="0"/>
                <a:cs typeface="Arial" pitchFamily="25" charset="0"/>
              </a:endParaRPr>
            </a:p>
          </p:txBody>
        </p:sp>
      </p:grpSp>
      <p:sp>
        <p:nvSpPr>
          <p:cNvPr id="31754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Kliknij, aby edytować styl wzorca tytułu</a:t>
            </a:r>
          </a:p>
        </p:txBody>
      </p:sp>
      <p:sp>
        <p:nvSpPr>
          <p:cNvPr id="31755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5" charset="2"/>
              <a:buNone/>
              <a:defRPr/>
            </a:lvl1pPr>
          </a:lstStyle>
          <a:p>
            <a:r>
              <a:rPr lang="en-US"/>
              <a:t>Kliknij, aby edytować styl wzorca podtytułu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6D029-D631-C74D-92ED-B6C894A125F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IE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CBD64-EA9C-A74A-87FF-E5A54D0FA54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pl-PL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IE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2311A-2BA4-C545-B393-4652B045894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pl-PL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IE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25B89D-CB84-7F49-A644-3EDB5062F7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IE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8EF48-5360-1743-A655-5876A80339A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D94D0-94C8-E342-B4C4-D8788886C9FC}" type="datetime1">
              <a:rPr lang="cs-CZ"/>
              <a:pPr>
                <a:defRPr/>
              </a:pPr>
              <a:t>11/8/09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BC9FB-9C2C-9341-84C0-2AA196A4BD09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CE3D8-879B-9E49-9F22-18DDB353C28A}" type="datetime1">
              <a:rPr lang="cs-CZ"/>
              <a:pPr>
                <a:defRPr/>
              </a:pPr>
              <a:t>11/8/09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49F87-20EB-4C48-9911-B0989CCE0F93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6F4E0-8DAD-4048-945B-AA8D3CD0C99D}" type="datetime1">
              <a:rPr lang="cs-CZ"/>
              <a:pPr>
                <a:defRPr/>
              </a:pPr>
              <a:t>11/8/09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E46A7-B7D4-8E48-9165-70ED5234EAD3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IE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7AB3F-3809-E548-8873-5BA07E992D22}" type="datetime1">
              <a:rPr lang="cs-CZ"/>
              <a:pPr>
                <a:defRPr/>
              </a:pPr>
              <a:t>11/8/09</a:t>
            </a:fld>
            <a:endParaRPr lang="en-I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81818-06B5-ED41-9C00-A222545D9267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IE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0F4B0-5107-2343-B003-5D9619511C45}" type="datetime1">
              <a:rPr lang="cs-CZ"/>
              <a:pPr>
                <a:defRPr/>
              </a:pPr>
              <a:t>11/8/09</a:t>
            </a:fld>
            <a:endParaRPr lang="en-I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2B290-C468-F949-93E5-F185E7267BF8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Click to edit Master title style</a:t>
            </a:r>
            <a:endParaRPr lang="en-IE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C89789-9977-F04E-9D3A-7679A6242162}" type="datetime1">
              <a:rPr lang="cs-CZ"/>
              <a:pPr>
                <a:defRPr/>
              </a:pPr>
              <a:t>11/8/09</a:t>
            </a:fld>
            <a:endParaRPr lang="en-I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18532-5E64-9747-BBFF-1D935BB7D75C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IE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B00A3D-94F8-1A46-92E9-D7906A07C4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F54EE-D6C4-7945-893B-0C2977D2EFEB}" type="datetime1">
              <a:rPr lang="cs-CZ"/>
              <a:pPr>
                <a:defRPr/>
              </a:pPr>
              <a:t>11/8/09</a:t>
            </a:fld>
            <a:endParaRPr lang="en-I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7D605-6258-9048-9512-C09521AA6530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AB3EF-9E79-E942-9BD8-BE30E93D9175}" type="datetime1">
              <a:rPr lang="cs-CZ"/>
              <a:pPr>
                <a:defRPr/>
              </a:pPr>
              <a:t>11/8/09</a:t>
            </a:fld>
            <a:endParaRPr lang="en-I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A4579-20F2-7F41-9935-2CAAA03D70F5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07C3CF-2E23-1B43-A654-10A9AC76B28F}" type="datetime1">
              <a:rPr lang="cs-CZ"/>
              <a:pPr>
                <a:defRPr/>
              </a:pPr>
              <a:t>11/8/09</a:t>
            </a:fld>
            <a:endParaRPr lang="en-I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FE58D-282E-0649-8E4B-A65C8B827632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F95B1-878F-914B-A1ED-E00635E0787E}" type="datetime1">
              <a:rPr lang="cs-CZ"/>
              <a:pPr>
                <a:defRPr/>
              </a:pPr>
              <a:t>11/8/09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1A73E-002E-FC44-83D6-3078C6A9AC65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4DC77-D316-084A-AE3C-6681E26AFE5D}" type="datetime1">
              <a:rPr lang="cs-CZ"/>
              <a:pPr>
                <a:defRPr/>
              </a:pPr>
              <a:t>11/8/09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B7202-4A34-924B-B904-8CBB2C81EC1D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F102B7-6574-F14B-A9A5-96E7594E80B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IE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0D484-4B84-9242-9355-46ED8A737B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IE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BEFCD0-527D-C84E-A68A-1B4A895B5C0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Click to edit Master title style</a:t>
            </a:r>
            <a:endParaRPr lang="en-IE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E99157-7065-7046-B5B8-BCAB5066BF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70AE30-5064-A94D-BC1E-E28D50E3C8E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056DDA-F93D-3047-8BA4-F85A1CFA2B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C62301-A7B8-F74D-9CCE-EE048DD2DDF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30723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IE" sz="1800">
                <a:latin typeface="Times New Roman" pitchFamily="25" charset="0"/>
                <a:ea typeface="Arial" pitchFamily="25" charset="0"/>
                <a:cs typeface="Arial" pitchFamily="25" charset="0"/>
              </a:endParaRPr>
            </a:p>
          </p:txBody>
        </p:sp>
        <p:sp>
          <p:nvSpPr>
            <p:cNvPr id="30724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IE" sz="1800">
                <a:latin typeface="Times New Roman" pitchFamily="25" charset="0"/>
                <a:ea typeface="Arial" pitchFamily="25" charset="0"/>
                <a:cs typeface="Arial" pitchFamily="25" charset="0"/>
              </a:endParaRPr>
            </a:p>
          </p:txBody>
        </p:sp>
        <p:sp>
          <p:nvSpPr>
            <p:cNvPr id="30725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IE" sz="1800">
                <a:latin typeface="Times New Roman" pitchFamily="25" charset="0"/>
                <a:ea typeface="Arial" pitchFamily="25" charset="0"/>
                <a:cs typeface="Arial" pitchFamily="25" charset="0"/>
              </a:endParaRPr>
            </a:p>
          </p:txBody>
        </p:sp>
        <p:sp>
          <p:nvSpPr>
            <p:cNvPr id="30726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IE" sz="1800">
                <a:latin typeface="Times New Roman" pitchFamily="25" charset="0"/>
                <a:ea typeface="Arial" pitchFamily="25" charset="0"/>
                <a:cs typeface="Arial" pitchFamily="25" charset="0"/>
              </a:endParaRPr>
            </a:p>
          </p:txBody>
        </p:sp>
        <p:sp>
          <p:nvSpPr>
            <p:cNvPr id="30727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IE" sz="1800">
                <a:latin typeface="Times New Roman" pitchFamily="25" charset="0"/>
                <a:ea typeface="Arial" pitchFamily="25" charset="0"/>
                <a:cs typeface="Arial" pitchFamily="25" charset="0"/>
              </a:endParaRPr>
            </a:p>
          </p:txBody>
        </p:sp>
        <p:sp>
          <p:nvSpPr>
            <p:cNvPr id="30728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IE" sz="1800">
                <a:latin typeface="Times New Roman" pitchFamily="25" charset="0"/>
                <a:ea typeface="Arial" pitchFamily="25" charset="0"/>
                <a:cs typeface="Arial" pitchFamily="25" charset="0"/>
              </a:endParaRPr>
            </a:p>
          </p:txBody>
        </p:sp>
        <p:sp>
          <p:nvSpPr>
            <p:cNvPr id="30729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IE" sz="1800">
                <a:latin typeface="Times New Roman" pitchFamily="25" charset="0"/>
                <a:ea typeface="Arial" pitchFamily="25" charset="0"/>
                <a:cs typeface="Arial" pitchFamily="25" charset="0"/>
              </a:endParaRPr>
            </a:p>
          </p:txBody>
        </p:sp>
      </p:grpSp>
      <p:sp>
        <p:nvSpPr>
          <p:cNvPr id="30730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Kliknij, aby edytować styl wzorca tytułu</a:t>
            </a:r>
          </a:p>
        </p:txBody>
      </p:sp>
      <p:sp>
        <p:nvSpPr>
          <p:cNvPr id="30731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Kliknij, aby edytować style wzorca tekstu</a:t>
            </a:r>
          </a:p>
          <a:p>
            <a:pPr lvl="1"/>
            <a:r>
              <a:rPr lang="en-US"/>
              <a:t>Drugi poziom</a:t>
            </a:r>
          </a:p>
          <a:p>
            <a:pPr lvl="2"/>
            <a:r>
              <a:rPr lang="en-US"/>
              <a:t>Trzeci poziom</a:t>
            </a:r>
          </a:p>
          <a:p>
            <a:pPr lvl="3"/>
            <a:r>
              <a:rPr lang="en-US"/>
              <a:t>Czwarty poziom</a:t>
            </a:r>
          </a:p>
          <a:p>
            <a:pPr lvl="4"/>
            <a:r>
              <a:rPr lang="en-US"/>
              <a:t>Piąty poziom</a:t>
            </a:r>
          </a:p>
        </p:txBody>
      </p:sp>
      <p:sp>
        <p:nvSpPr>
          <p:cNvPr id="30732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latin typeface="+mn-lt"/>
                <a:ea typeface="Arial" pitchFamily="25" charset="0"/>
                <a:cs typeface="Arial" pitchFamily="25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33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latin typeface="+mn-lt"/>
                <a:ea typeface="Arial" pitchFamily="25" charset="0"/>
                <a:cs typeface="Arial" pitchFamily="25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34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latin typeface="+mn-lt"/>
                <a:ea typeface="Arial" pitchFamily="25" charset="0"/>
                <a:cs typeface="Arial" pitchFamily="25" charset="0"/>
              </a:defRPr>
            </a:lvl1pPr>
          </a:lstStyle>
          <a:p>
            <a:pPr>
              <a:defRPr/>
            </a:pPr>
            <a:fld id="{E9E3CC2F-1A20-6F47-A29C-1387346350F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99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  <p:sldLayoutId id="2147484086" r:id="rId12"/>
    <p:sldLayoutId id="2147484087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25" charset="0"/>
          <a:ea typeface="Arial" pitchFamily="25" charset="0"/>
          <a:cs typeface="Arial" pitchFamily="25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25" charset="0"/>
          <a:ea typeface="Arial" pitchFamily="25" charset="0"/>
          <a:cs typeface="Arial" pitchFamily="25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25" charset="0"/>
          <a:ea typeface="Arial" pitchFamily="25" charset="0"/>
          <a:cs typeface="Arial" pitchFamily="25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25" charset="0"/>
          <a:ea typeface="Arial" pitchFamily="25" charset="0"/>
          <a:cs typeface="Arial" pitchFamily="25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25" charset="0"/>
          <a:ea typeface="Arial" pitchFamily="25" charset="0"/>
          <a:cs typeface="Arial" pitchFamily="2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25" charset="0"/>
          <a:ea typeface="Arial" pitchFamily="25" charset="0"/>
          <a:cs typeface="Arial" pitchFamily="2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25" charset="0"/>
          <a:ea typeface="Arial" pitchFamily="25" charset="0"/>
          <a:cs typeface="Arial" pitchFamily="2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pitchFamily="25" charset="0"/>
          <a:ea typeface="Arial" pitchFamily="25" charset="0"/>
          <a:cs typeface="Arial" pitchFamily="25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-110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-110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-110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-110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-110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5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5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5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5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Click to edit Master title style</a:t>
            </a:r>
            <a:endParaRPr lang="en-IE"/>
          </a:p>
        </p:txBody>
      </p:sp>
      <p:sp>
        <p:nvSpPr>
          <p:cNvPr id="1536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25" charset="0"/>
                <a:ea typeface="Arial" pitchFamily="25" charset="0"/>
                <a:cs typeface="Arial" pitchFamily="25" charset="0"/>
              </a:defRPr>
            </a:lvl1pPr>
          </a:lstStyle>
          <a:p>
            <a:pPr>
              <a:defRPr/>
            </a:pPr>
            <a:fld id="{0260B50E-AC8C-3842-A7EF-DBF273A5A31B}" type="datetime1">
              <a:rPr lang="cs-CZ"/>
              <a:pPr>
                <a:defRPr/>
              </a:pPr>
              <a:t>11/8/09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25" charset="0"/>
                <a:ea typeface="Arial" pitchFamily="25" charset="0"/>
                <a:cs typeface="Arial" pitchFamily="25" charset="0"/>
              </a:defRPr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25" charset="0"/>
                <a:ea typeface="Arial" pitchFamily="25" charset="0"/>
                <a:cs typeface="Arial" pitchFamily="25" charset="0"/>
              </a:defRPr>
            </a:lvl1pPr>
          </a:lstStyle>
          <a:p>
            <a:pPr>
              <a:defRPr/>
            </a:pPr>
            <a:fld id="{40C0C974-210C-0D4C-A166-28A657B2890D}" type="slidenum">
              <a:rPr lang="en-IE"/>
              <a:pPr>
                <a:defRPr/>
              </a:pPr>
              <a:t>‹#›</a:t>
            </a:fld>
            <a:endParaRPr lang="en-I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8" r:id="rId1"/>
    <p:sldLayoutId id="2147484089" r:id="rId2"/>
    <p:sldLayoutId id="2147484090" r:id="rId3"/>
    <p:sldLayoutId id="2147484091" r:id="rId4"/>
    <p:sldLayoutId id="2147484092" r:id="rId5"/>
    <p:sldLayoutId id="2147484093" r:id="rId6"/>
    <p:sldLayoutId id="2147484094" r:id="rId7"/>
    <p:sldLayoutId id="2147484095" r:id="rId8"/>
    <p:sldLayoutId id="2147484096" r:id="rId9"/>
    <p:sldLayoutId id="2147484097" r:id="rId10"/>
    <p:sldLayoutId id="2147484098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107" charset="-128"/>
          <a:cs typeface="ＭＳ Ｐゴシック" pitchFamily="-107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10" charset="0"/>
        <a:buChar char="•"/>
        <a:defRPr sz="3200" kern="1200">
          <a:solidFill>
            <a:schemeClr val="tx1"/>
          </a:solidFill>
          <a:latin typeface="+mn-lt"/>
          <a:ea typeface="ＭＳ Ｐゴシック" pitchFamily="-107" charset="-128"/>
          <a:cs typeface="ＭＳ Ｐゴシック" pitchFamily="-107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10" charset="0"/>
        <a:buChar char="–"/>
        <a:defRPr sz="2800" kern="1200">
          <a:solidFill>
            <a:schemeClr val="tx1"/>
          </a:solidFill>
          <a:latin typeface="+mn-lt"/>
          <a:ea typeface="ＭＳ Ｐゴシック" pitchFamily="-107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10" charset="0"/>
        <a:buChar char="•"/>
        <a:defRPr sz="2400" kern="1200">
          <a:solidFill>
            <a:schemeClr val="tx1"/>
          </a:solidFill>
          <a:latin typeface="+mn-lt"/>
          <a:ea typeface="ＭＳ Ｐゴシック" pitchFamily="-107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10" charset="0"/>
        <a:buChar char="–"/>
        <a:defRPr sz="2000" kern="1200">
          <a:solidFill>
            <a:schemeClr val="tx1"/>
          </a:solidFill>
          <a:latin typeface="+mn-lt"/>
          <a:ea typeface="ＭＳ Ｐゴシック" pitchFamily="-107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10" charset="0"/>
        <a:buChar char="»"/>
        <a:defRPr sz="2000" kern="1200">
          <a:solidFill>
            <a:schemeClr val="tx1"/>
          </a:solidFill>
          <a:latin typeface="+mn-lt"/>
          <a:ea typeface="ＭＳ Ｐゴシック" pitchFamily="-107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10.jpe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6.xml"/><Relationship Id="rId3" Type="http://schemas.openxmlformats.org/officeDocument/2006/relationships/oleObject" Target="../embeddings/oleObject6.bin"/><Relationship Id="rId5" Type="http://schemas.openxmlformats.org/officeDocument/2006/relationships/oleObject" Target="../embeddings/oleObject7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4" Type="http://schemas.openxmlformats.org/officeDocument/2006/relationships/image" Target="../media/image16.png"/><Relationship Id="rId10" Type="http://schemas.openxmlformats.org/officeDocument/2006/relationships/oleObject" Target="../embeddings/oleObject12.bin"/><Relationship Id="rId5" Type="http://schemas.openxmlformats.org/officeDocument/2006/relationships/image" Target="../media/image17.png"/><Relationship Id="rId7" Type="http://schemas.openxmlformats.org/officeDocument/2006/relationships/oleObject" Target="../embeddings/oleObject9.bin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6.xml"/><Relationship Id="rId9" Type="http://schemas.openxmlformats.org/officeDocument/2006/relationships/oleObject" Target="../embeddings/oleObject11.bin"/><Relationship Id="rId3" Type="http://schemas.openxmlformats.org/officeDocument/2006/relationships/notesSlide" Target="../notesSlides/notesSlide4.xml"/><Relationship Id="rId6" Type="http://schemas.openxmlformats.org/officeDocument/2006/relationships/oleObject" Target="../embeddings/oleObject8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4" Type="http://schemas.openxmlformats.org/officeDocument/2006/relationships/image" Target="../media/image24.png"/><Relationship Id="rId10" Type="http://schemas.openxmlformats.org/officeDocument/2006/relationships/oleObject" Target="../embeddings/oleObject17.bin"/><Relationship Id="rId5" Type="http://schemas.openxmlformats.org/officeDocument/2006/relationships/image" Target="../media/image25.png"/><Relationship Id="rId7" Type="http://schemas.openxmlformats.org/officeDocument/2006/relationships/oleObject" Target="../embeddings/oleObject14.bin"/><Relationship Id="rId11" Type="http://schemas.openxmlformats.org/officeDocument/2006/relationships/oleObject" Target="../embeddings/oleObject18.bin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6.xml"/><Relationship Id="rId9" Type="http://schemas.openxmlformats.org/officeDocument/2006/relationships/oleObject" Target="../embeddings/oleObject16.bin"/><Relationship Id="rId3" Type="http://schemas.openxmlformats.org/officeDocument/2006/relationships/image" Target="../media/image23.png"/><Relationship Id="rId6" Type="http://schemas.openxmlformats.org/officeDocument/2006/relationships/oleObject" Target="../embeddings/oleObject13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oleObject20.bin"/><Relationship Id="rId5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oleObject19.bin"/><Relationship Id="rId6" Type="http://schemas.openxmlformats.org/officeDocument/2006/relationships/oleObject" Target="../embeddings/oleObject22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4" Type="http://schemas.openxmlformats.org/officeDocument/2006/relationships/oleObject" Target="../embeddings/oleObject25.bin"/><Relationship Id="rId5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oleObject24.bin"/><Relationship Id="rId6" Type="http://schemas.openxmlformats.org/officeDocument/2006/relationships/oleObject" Target="../embeddings/oleObject27.bin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oleObject30.bin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oleObject31.bin"/><Relationship Id="rId1" Type="http://schemas.openxmlformats.org/officeDocument/2006/relationships/vmlDrawing" Target="../drawings/vmlDrawing8.vml"/></Relationships>
</file>

<file path=ppt/slides/_rels/slide19.xml.rels><?xml version="1.0" encoding="UTF-8" standalone="yes"?>
<Relationships xmlns="http://schemas.openxmlformats.org/package/2006/relationships"><Relationship Id="rId14" Type="http://schemas.openxmlformats.org/officeDocument/2006/relationships/oleObject" Target="../embeddings/oleObject43.bin"/><Relationship Id="rId4" Type="http://schemas.openxmlformats.org/officeDocument/2006/relationships/oleObject" Target="../embeddings/oleObject33.bin"/><Relationship Id="rId7" Type="http://schemas.openxmlformats.org/officeDocument/2006/relationships/oleObject" Target="../embeddings/oleObject36.bin"/><Relationship Id="rId11" Type="http://schemas.openxmlformats.org/officeDocument/2006/relationships/oleObject" Target="../embeddings/oleObject40.bin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5.bin"/><Relationship Id="rId8" Type="http://schemas.openxmlformats.org/officeDocument/2006/relationships/oleObject" Target="../embeddings/oleObject37.bin"/><Relationship Id="rId13" Type="http://schemas.openxmlformats.org/officeDocument/2006/relationships/oleObject" Target="../embeddings/oleObject42.bin"/><Relationship Id="rId10" Type="http://schemas.openxmlformats.org/officeDocument/2006/relationships/oleObject" Target="../embeddings/oleObject39.bin"/><Relationship Id="rId5" Type="http://schemas.openxmlformats.org/officeDocument/2006/relationships/oleObject" Target="../embeddings/oleObject34.bin"/><Relationship Id="rId12" Type="http://schemas.openxmlformats.org/officeDocument/2006/relationships/oleObject" Target="../embeddings/oleObject41.bin"/><Relationship Id="rId2" Type="http://schemas.openxmlformats.org/officeDocument/2006/relationships/slideLayout" Target="../slideLayouts/slideLayout7.xml"/><Relationship Id="rId9" Type="http://schemas.openxmlformats.org/officeDocument/2006/relationships/oleObject" Target="../embeddings/oleObject38.bin"/><Relationship Id="rId3" Type="http://schemas.openxmlformats.org/officeDocument/2006/relationships/oleObject" Target="../embeddings/oleObject32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image" Target="../media/image50.pdf"/><Relationship Id="rId7" Type="http://schemas.openxmlformats.org/officeDocument/2006/relationships/image" Target="../media/image53.png"/><Relationship Id="rId11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df"/><Relationship Id="rId8" Type="http://schemas.openxmlformats.org/officeDocument/2006/relationships/image" Target="../media/image54.pdf"/><Relationship Id="rId13" Type="http://schemas.openxmlformats.org/officeDocument/2006/relationships/image" Target="../media/image59.png"/><Relationship Id="rId10" Type="http://schemas.openxmlformats.org/officeDocument/2006/relationships/image" Target="../media/image56.pdf"/><Relationship Id="rId5" Type="http://schemas.openxmlformats.org/officeDocument/2006/relationships/image" Target="../media/image51.png"/><Relationship Id="rId12" Type="http://schemas.openxmlformats.org/officeDocument/2006/relationships/image" Target="../media/image58.pdf"/><Relationship Id="rId2" Type="http://schemas.openxmlformats.org/officeDocument/2006/relationships/image" Target="../media/image48.pdf"/><Relationship Id="rId9" Type="http://schemas.openxmlformats.org/officeDocument/2006/relationships/image" Target="../media/image55.png"/><Relationship Id="rId3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4" Type="http://schemas.openxmlformats.org/officeDocument/2006/relationships/image" Target="../media/image64.png"/><Relationship Id="rId5" Type="http://schemas.openxmlformats.org/officeDocument/2006/relationships/image" Target="../media/image65.pdf"/><Relationship Id="rId7" Type="http://schemas.openxmlformats.org/officeDocument/2006/relationships/oleObject" Target="../embeddings/oleObject44.bin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7.xml"/><Relationship Id="rId9" Type="http://schemas.openxmlformats.org/officeDocument/2006/relationships/oleObject" Target="../embeddings/oleObject46.bin"/><Relationship Id="rId3" Type="http://schemas.openxmlformats.org/officeDocument/2006/relationships/image" Target="../media/image63.pdf"/><Relationship Id="rId6" Type="http://schemas.openxmlformats.org/officeDocument/2006/relationships/image" Target="../media/image6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Relationship Id="rId7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9" Type="http://schemas.openxmlformats.org/officeDocument/2006/relationships/image" Target="../media/image73.png"/><Relationship Id="rId3" Type="http://schemas.openxmlformats.org/officeDocument/2006/relationships/image" Target="../media/image67.png"/><Relationship Id="rId6" Type="http://schemas.openxmlformats.org/officeDocument/2006/relationships/image" Target="../media/image70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image" Target="../media/image75.wmf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6.xml"/><Relationship Id="rId5" Type="http://schemas.openxmlformats.org/officeDocument/2006/relationships/oleObject" Target="../embeddings/oleObject47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4" Type="http://schemas.openxmlformats.org/officeDocument/2006/relationships/image" Target="../media/image79.wmf"/><Relationship Id="rId5" Type="http://schemas.openxmlformats.org/officeDocument/2006/relationships/image" Target="../media/image80.wmf"/><Relationship Id="rId7" Type="http://schemas.openxmlformats.org/officeDocument/2006/relationships/oleObject" Target="../embeddings/oleObject48.bin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13.xml"/><Relationship Id="rId9" Type="http://schemas.openxmlformats.org/officeDocument/2006/relationships/oleObject" Target="../embeddings/oleObject50.bin"/><Relationship Id="rId3" Type="http://schemas.openxmlformats.org/officeDocument/2006/relationships/notesSlide" Target="../notesSlides/notesSlide7.xml"/><Relationship Id="rId6" Type="http://schemas.openxmlformats.org/officeDocument/2006/relationships/image" Target="../media/image81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wmf"/><Relationship Id="rId4" Type="http://schemas.openxmlformats.org/officeDocument/2006/relationships/image" Target="../media/image83.wmf"/><Relationship Id="rId10" Type="http://schemas.openxmlformats.org/officeDocument/2006/relationships/image" Target="../media/image89.wmf"/><Relationship Id="rId5" Type="http://schemas.openxmlformats.org/officeDocument/2006/relationships/image" Target="../media/image84.wmf"/><Relationship Id="rId7" Type="http://schemas.openxmlformats.org/officeDocument/2006/relationships/image" Target="../media/image86.wmf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9" Type="http://schemas.openxmlformats.org/officeDocument/2006/relationships/image" Target="../media/image88.wmf"/><Relationship Id="rId3" Type="http://schemas.openxmlformats.org/officeDocument/2006/relationships/image" Target="../media/image82.png"/><Relationship Id="rId6" Type="http://schemas.openxmlformats.org/officeDocument/2006/relationships/image" Target="../media/image85.wmf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0.pdf"/><Relationship Id="rId3" Type="http://schemas.openxmlformats.org/officeDocument/2006/relationships/image" Target="../media/image91.png"/><Relationship Id="rId5" Type="http://schemas.openxmlformats.org/officeDocument/2006/relationships/image" Target="../media/image93.pn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image" Target="../media/image96.w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4.png"/><Relationship Id="rId3" Type="http://schemas.openxmlformats.org/officeDocument/2006/relationships/image" Target="../media/image95.wmf"/><Relationship Id="rId5" Type="http://schemas.openxmlformats.org/officeDocument/2006/relationships/image" Target="../media/image97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6" Type="http://schemas.openxmlformats.org/officeDocument/2006/relationships/image" Target="../media/image101.png"/><Relationship Id="rId4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8.png"/><Relationship Id="rId5" Type="http://schemas.openxmlformats.org/officeDocument/2006/relationships/image" Target="../media/image100.pn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image" Target="../media/image105.png"/><Relationship Id="rId5" Type="http://schemas.openxmlformats.org/officeDocument/2006/relationships/oleObject" Target="../embeddings/oleObject51.bin"/><Relationship Id="rId7" Type="http://schemas.openxmlformats.org/officeDocument/2006/relationships/oleObject" Target="../embeddings/oleObject53.bin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104.png"/><Relationship Id="rId6" Type="http://schemas.openxmlformats.org/officeDocument/2006/relationships/oleObject" Target="../embeddings/oleObject52.bin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6.pn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image" Target="../media/image110.wmf"/><Relationship Id="rId5" Type="http://schemas.openxmlformats.org/officeDocument/2006/relationships/image" Target="../media/image111.wmf"/><Relationship Id="rId7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8.jpeg"/><Relationship Id="rId3" Type="http://schemas.openxmlformats.org/officeDocument/2006/relationships/image" Target="../media/image109.wmf"/><Relationship Id="rId6" Type="http://schemas.openxmlformats.org/officeDocument/2006/relationships/image" Target="../media/image112.w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6.bin"/><Relationship Id="rId4" Type="http://schemas.openxmlformats.org/officeDocument/2006/relationships/image" Target="../media/image112.wmf"/><Relationship Id="rId10" Type="http://schemas.openxmlformats.org/officeDocument/2006/relationships/oleObject" Target="../embeddings/oleObject58.bin"/><Relationship Id="rId5" Type="http://schemas.openxmlformats.org/officeDocument/2006/relationships/image" Target="../media/image111.wmf"/><Relationship Id="rId7" Type="http://schemas.openxmlformats.org/officeDocument/2006/relationships/oleObject" Target="../embeddings/oleObject55.bin"/><Relationship Id="rId11" Type="http://schemas.openxmlformats.org/officeDocument/2006/relationships/oleObject" Target="../embeddings/oleObject59.bin"/><Relationship Id="rId1" Type="http://schemas.openxmlformats.org/officeDocument/2006/relationships/vmlDrawing" Target="../drawings/vmlDrawing14.vml"/><Relationship Id="rId2" Type="http://schemas.openxmlformats.org/officeDocument/2006/relationships/slideLayout" Target="../slideLayouts/slideLayout7.xml"/><Relationship Id="rId9" Type="http://schemas.openxmlformats.org/officeDocument/2006/relationships/oleObject" Target="../embeddings/oleObject57.bin"/><Relationship Id="rId3" Type="http://schemas.openxmlformats.org/officeDocument/2006/relationships/image" Target="../media/image117.wmf"/><Relationship Id="rId6" Type="http://schemas.openxmlformats.org/officeDocument/2006/relationships/oleObject" Target="../embeddings/oleObject54.bin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2.bin"/><Relationship Id="rId4" Type="http://schemas.openxmlformats.org/officeDocument/2006/relationships/image" Target="../media/image125.wmf"/><Relationship Id="rId10" Type="http://schemas.openxmlformats.org/officeDocument/2006/relationships/oleObject" Target="../embeddings/oleObject64.bin"/><Relationship Id="rId5" Type="http://schemas.openxmlformats.org/officeDocument/2006/relationships/image" Target="../media/image126.wmf"/><Relationship Id="rId7" Type="http://schemas.openxmlformats.org/officeDocument/2006/relationships/oleObject" Target="../embeddings/oleObject61.bin"/><Relationship Id="rId11" Type="http://schemas.openxmlformats.org/officeDocument/2006/relationships/oleObject" Target="../embeddings/oleObject65.bin"/><Relationship Id="rId12" Type="http://schemas.openxmlformats.org/officeDocument/2006/relationships/oleObject" Target="../embeddings/oleObject66.bin"/><Relationship Id="rId1" Type="http://schemas.openxmlformats.org/officeDocument/2006/relationships/vmlDrawing" Target="../drawings/vmlDrawing15.vml"/><Relationship Id="rId2" Type="http://schemas.openxmlformats.org/officeDocument/2006/relationships/slideLayout" Target="../slideLayouts/slideLayout7.xml"/><Relationship Id="rId9" Type="http://schemas.openxmlformats.org/officeDocument/2006/relationships/oleObject" Target="../embeddings/oleObject63.bin"/><Relationship Id="rId3" Type="http://schemas.openxmlformats.org/officeDocument/2006/relationships/image" Target="../media/image112.wmf"/><Relationship Id="rId6" Type="http://schemas.openxmlformats.org/officeDocument/2006/relationships/oleObject" Target="../embeddings/oleObject60.bin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2.bin"/><Relationship Id="rId4" Type="http://schemas.openxmlformats.org/officeDocument/2006/relationships/oleObject" Target="../embeddings/oleObject68.bin"/><Relationship Id="rId5" Type="http://schemas.openxmlformats.org/officeDocument/2006/relationships/oleObject" Target="../embeddings/oleObject69.bin"/><Relationship Id="rId7" Type="http://schemas.openxmlformats.org/officeDocument/2006/relationships/oleObject" Target="../embeddings/oleObject71.bin"/><Relationship Id="rId1" Type="http://schemas.openxmlformats.org/officeDocument/2006/relationships/vmlDrawing" Target="../drawings/vmlDrawing16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oleObject67.bin"/><Relationship Id="rId6" Type="http://schemas.openxmlformats.org/officeDocument/2006/relationships/oleObject" Target="../embeddings/oleObject70.bin"/></Relationships>
</file>

<file path=ppt/slides/_rels/slide37.xml.rels><?xml version="1.0" encoding="UTF-8" standalone="yes"?>
<Relationships xmlns="http://schemas.openxmlformats.org/package/2006/relationships"><Relationship Id="rId6" Type="http://schemas.openxmlformats.org/officeDocument/2006/relationships/oleObject" Target="../embeddings/oleObject76.bin"/><Relationship Id="rId4" Type="http://schemas.openxmlformats.org/officeDocument/2006/relationships/oleObject" Target="../embeddings/oleObject74.bin"/><Relationship Id="rId1" Type="http://schemas.openxmlformats.org/officeDocument/2006/relationships/vmlDrawing" Target="../drawings/vmlDrawing17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oleObject73.bin"/><Relationship Id="rId5" Type="http://schemas.openxmlformats.org/officeDocument/2006/relationships/oleObject" Target="../embeddings/oleObject75.bin"/></Relationships>
</file>

<file path=ppt/slides/_rels/slide38.xml.rels><?xml version="1.0" encoding="UTF-8" standalone="yes"?>
<Relationships xmlns="http://schemas.openxmlformats.org/package/2006/relationships"><Relationship Id="rId6" Type="http://schemas.openxmlformats.org/officeDocument/2006/relationships/oleObject" Target="../embeddings/oleObject80.bin"/><Relationship Id="rId4" Type="http://schemas.openxmlformats.org/officeDocument/2006/relationships/oleObject" Target="../embeddings/oleObject78.bin"/><Relationship Id="rId1" Type="http://schemas.openxmlformats.org/officeDocument/2006/relationships/vmlDrawing" Target="../drawings/vmlDrawing18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oleObject77.bin"/><Relationship Id="rId5" Type="http://schemas.openxmlformats.org/officeDocument/2006/relationships/oleObject" Target="../embeddings/oleObject79.bin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4" Type="http://schemas.openxmlformats.org/officeDocument/2006/relationships/oleObject" Target="../embeddings/oleObject1.bin"/><Relationship Id="rId5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4.png"/><Relationship Id="rId6" Type="http://schemas.openxmlformats.org/officeDocument/2006/relationships/oleObject" Target="../embeddings/oleObject3.bin"/></Relationships>
</file>

<file path=ppt/slides/_rels/slide40.xml.rels><?xml version="1.0" encoding="UTF-8" standalone="yes"?>
<Relationships xmlns="http://schemas.openxmlformats.org/package/2006/relationships"><Relationship Id="rId14" Type="http://schemas.openxmlformats.org/officeDocument/2006/relationships/oleObject" Target="../embeddings/oleObject90.bin"/><Relationship Id="rId4" Type="http://schemas.openxmlformats.org/officeDocument/2006/relationships/oleObject" Target="../embeddings/oleObject82.bin"/><Relationship Id="rId7" Type="http://schemas.openxmlformats.org/officeDocument/2006/relationships/oleObject" Target="../embeddings/oleObject85.bin"/><Relationship Id="rId11" Type="http://schemas.openxmlformats.org/officeDocument/2006/relationships/image" Target="../media/image150.jpeg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84.bin"/><Relationship Id="rId16" Type="http://schemas.openxmlformats.org/officeDocument/2006/relationships/image" Target="../media/image151.png"/><Relationship Id="rId8" Type="http://schemas.openxmlformats.org/officeDocument/2006/relationships/oleObject" Target="../embeddings/oleObject86.bin"/><Relationship Id="rId13" Type="http://schemas.openxmlformats.org/officeDocument/2006/relationships/oleObject" Target="../embeddings/oleObject89.bin"/><Relationship Id="rId10" Type="http://schemas.openxmlformats.org/officeDocument/2006/relationships/image" Target="../media/image149.png"/><Relationship Id="rId5" Type="http://schemas.openxmlformats.org/officeDocument/2006/relationships/oleObject" Target="../embeddings/oleObject83.bin"/><Relationship Id="rId15" Type="http://schemas.openxmlformats.org/officeDocument/2006/relationships/oleObject" Target="../embeddings/oleObject91.bin"/><Relationship Id="rId12" Type="http://schemas.openxmlformats.org/officeDocument/2006/relationships/oleObject" Target="../embeddings/oleObject88.bin"/><Relationship Id="rId17" Type="http://schemas.openxmlformats.org/officeDocument/2006/relationships/image" Target="../media/image152.png"/><Relationship Id="rId2" Type="http://schemas.openxmlformats.org/officeDocument/2006/relationships/slideLayout" Target="../slideLayouts/slideLayout2.xml"/><Relationship Id="rId9" Type="http://schemas.openxmlformats.org/officeDocument/2006/relationships/oleObject" Target="../embeddings/oleObject87.bin"/><Relationship Id="rId3" Type="http://schemas.openxmlformats.org/officeDocument/2006/relationships/oleObject" Target="../embeddings/oleObject81.bin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oleObject93.bin"/><Relationship Id="rId7" Type="http://schemas.openxmlformats.org/officeDocument/2006/relationships/oleObject" Target="../embeddings/oleObject96.bin"/><Relationship Id="rId11" Type="http://schemas.openxmlformats.org/officeDocument/2006/relationships/oleObject" Target="../embeddings/oleObject100.bin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95.bin"/><Relationship Id="rId8" Type="http://schemas.openxmlformats.org/officeDocument/2006/relationships/oleObject" Target="../embeddings/oleObject97.bin"/><Relationship Id="rId13" Type="http://schemas.openxmlformats.org/officeDocument/2006/relationships/oleObject" Target="../embeddings/oleObject102.bin"/><Relationship Id="rId10" Type="http://schemas.openxmlformats.org/officeDocument/2006/relationships/oleObject" Target="../embeddings/oleObject99.bin"/><Relationship Id="rId5" Type="http://schemas.openxmlformats.org/officeDocument/2006/relationships/oleObject" Target="../embeddings/oleObject94.bin"/><Relationship Id="rId12" Type="http://schemas.openxmlformats.org/officeDocument/2006/relationships/oleObject" Target="../embeddings/oleObject101.bin"/><Relationship Id="rId2" Type="http://schemas.openxmlformats.org/officeDocument/2006/relationships/slideLayout" Target="../slideLayouts/slideLayout2.xml"/><Relationship Id="rId9" Type="http://schemas.openxmlformats.org/officeDocument/2006/relationships/oleObject" Target="../embeddings/oleObject98.bin"/><Relationship Id="rId3" Type="http://schemas.openxmlformats.org/officeDocument/2006/relationships/oleObject" Target="../embeddings/oleObject92.bin"/></Relationships>
</file>

<file path=ppt/slides/_rels/slide42.xml.rels><?xml version="1.0" encoding="UTF-8" standalone="yes"?>
<Relationships xmlns="http://schemas.openxmlformats.org/package/2006/relationships"><Relationship Id="rId6" Type="http://schemas.openxmlformats.org/officeDocument/2006/relationships/oleObject" Target="../embeddings/oleObject105.bin"/><Relationship Id="rId4" Type="http://schemas.openxmlformats.org/officeDocument/2006/relationships/oleObject" Target="../embeddings/oleObject103.bin"/><Relationship Id="rId1" Type="http://schemas.openxmlformats.org/officeDocument/2006/relationships/vmlDrawing" Target="../drawings/vmlDrawing21.vml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1.xml"/><Relationship Id="rId5" Type="http://schemas.openxmlformats.org/officeDocument/2006/relationships/oleObject" Target="../embeddings/oleObject104.bin"/></Relationships>
</file>

<file path=ppt/slides/_rels/slide43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oleObject107.bin"/><Relationship Id="rId5" Type="http://schemas.openxmlformats.org/officeDocument/2006/relationships/oleObject" Target="../embeddings/oleObject108.bin"/><Relationship Id="rId7" Type="http://schemas.openxmlformats.org/officeDocument/2006/relationships/oleObject" Target="../embeddings/oleObject110.bin"/><Relationship Id="rId1" Type="http://schemas.openxmlformats.org/officeDocument/2006/relationships/vmlDrawing" Target="../drawings/vmlDrawing22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oleObject106.bin"/><Relationship Id="rId6" Type="http://schemas.openxmlformats.org/officeDocument/2006/relationships/oleObject" Target="../embeddings/oleObject109.bin"/></Relationships>
</file>

<file path=ppt/slides/_rels/slide44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oleObject111.bin"/><Relationship Id="rId1" Type="http://schemas.openxmlformats.org/officeDocument/2006/relationships/vmlDrawing" Target="../drawings/vmlDrawing23.vml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2.xml"/><Relationship Id="rId5" Type="http://schemas.openxmlformats.org/officeDocument/2006/relationships/oleObject" Target="../embeddings/oleObject112.bin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oleObject113.bin"/><Relationship Id="rId1" Type="http://schemas.openxmlformats.org/officeDocument/2006/relationships/vmlDrawing" Target="../drawings/vmlDrawing24.v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114.bin"/><Relationship Id="rId1" Type="http://schemas.openxmlformats.org/officeDocument/2006/relationships/vmlDrawing" Target="../drawings/vmlDrawing25.v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0.bin"/><Relationship Id="rId4" Type="http://schemas.openxmlformats.org/officeDocument/2006/relationships/oleObject" Target="../embeddings/oleObject116.bin"/><Relationship Id="rId10" Type="http://schemas.openxmlformats.org/officeDocument/2006/relationships/oleObject" Target="../embeddings/oleObject122.bin"/><Relationship Id="rId5" Type="http://schemas.openxmlformats.org/officeDocument/2006/relationships/oleObject" Target="../embeddings/oleObject117.bin"/><Relationship Id="rId7" Type="http://schemas.openxmlformats.org/officeDocument/2006/relationships/oleObject" Target="../embeddings/oleObject119.bin"/><Relationship Id="rId11" Type="http://schemas.openxmlformats.org/officeDocument/2006/relationships/oleObject" Target="../embeddings/oleObject123.bin"/><Relationship Id="rId12" Type="http://schemas.openxmlformats.org/officeDocument/2006/relationships/oleObject" Target="../embeddings/oleObject124.bin"/><Relationship Id="rId1" Type="http://schemas.openxmlformats.org/officeDocument/2006/relationships/vmlDrawing" Target="../drawings/vmlDrawing26.vml"/><Relationship Id="rId2" Type="http://schemas.openxmlformats.org/officeDocument/2006/relationships/slideLayout" Target="../slideLayouts/slideLayout2.xml"/><Relationship Id="rId9" Type="http://schemas.openxmlformats.org/officeDocument/2006/relationships/oleObject" Target="../embeddings/oleObject121.bin"/><Relationship Id="rId3" Type="http://schemas.openxmlformats.org/officeDocument/2006/relationships/oleObject" Target="../embeddings/oleObject115.bin"/><Relationship Id="rId6" Type="http://schemas.openxmlformats.org/officeDocument/2006/relationships/oleObject" Target="../embeddings/oleObject118.bin"/></Relationships>
</file>

<file path=ppt/slides/_rels/slide48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oleObject126.bin"/><Relationship Id="rId5" Type="http://schemas.openxmlformats.org/officeDocument/2006/relationships/oleObject" Target="../embeddings/oleObject127.bin"/><Relationship Id="rId7" Type="http://schemas.openxmlformats.org/officeDocument/2006/relationships/oleObject" Target="../embeddings/oleObject129.bin"/><Relationship Id="rId1" Type="http://schemas.openxmlformats.org/officeDocument/2006/relationships/vmlDrawing" Target="../drawings/vmlDrawing27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125.bin"/><Relationship Id="rId6" Type="http://schemas.openxmlformats.org/officeDocument/2006/relationships/oleObject" Target="../embeddings/oleObject128.bin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1.bin"/><Relationship Id="rId4" Type="http://schemas.openxmlformats.org/officeDocument/2006/relationships/image" Target="../media/image188.wmf"/><Relationship Id="rId10" Type="http://schemas.openxmlformats.org/officeDocument/2006/relationships/image" Target="../media/image190.wmf"/><Relationship Id="rId5" Type="http://schemas.openxmlformats.org/officeDocument/2006/relationships/oleObject" Target="../embeddings/Microsoft_Equation1.bin"/><Relationship Id="rId7" Type="http://schemas.openxmlformats.org/officeDocument/2006/relationships/oleObject" Target="../embeddings/oleObject130.bin"/><Relationship Id="rId11" Type="http://schemas.openxmlformats.org/officeDocument/2006/relationships/image" Target="../media/image191.wmf"/><Relationship Id="rId1" Type="http://schemas.openxmlformats.org/officeDocument/2006/relationships/vmlDrawing" Target="../drawings/vmlDrawing28.vml"/><Relationship Id="rId2" Type="http://schemas.openxmlformats.org/officeDocument/2006/relationships/slideLayout" Target="../slideLayouts/slideLayout7.xml"/><Relationship Id="rId9" Type="http://schemas.openxmlformats.org/officeDocument/2006/relationships/oleObject" Target="../embeddings/oleObject132.bin"/><Relationship Id="rId3" Type="http://schemas.openxmlformats.org/officeDocument/2006/relationships/notesSlide" Target="../notesSlides/notesSlide13.xml"/><Relationship Id="rId6" Type="http://schemas.openxmlformats.org/officeDocument/2006/relationships/image" Target="../media/image189.wmf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image" Target="../media/image6.gif"/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4" Type="http://schemas.openxmlformats.org/officeDocument/2006/relationships/image" Target="../media/image193.wmf"/><Relationship Id="rId5" Type="http://schemas.openxmlformats.org/officeDocument/2006/relationships/image" Target="../media/image194.wmf"/><Relationship Id="rId7" Type="http://schemas.openxmlformats.org/officeDocument/2006/relationships/image" Target="../media/image195.w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2.wmf"/><Relationship Id="rId6" Type="http://schemas.openxmlformats.org/officeDocument/2006/relationships/image" Target="../media/image190.wmf"/></Relationships>
</file>

<file path=ppt/slides/_rels/slide51.xml.rels><?xml version="1.0" encoding="UTF-8" standalone="yes"?>
<Relationships xmlns="http://schemas.openxmlformats.org/package/2006/relationships"><Relationship Id="rId6" Type="http://schemas.openxmlformats.org/officeDocument/2006/relationships/oleObject" Target="../embeddings/oleObject136.bin"/><Relationship Id="rId4" Type="http://schemas.openxmlformats.org/officeDocument/2006/relationships/oleObject" Target="../embeddings/oleObject134.bin"/><Relationship Id="rId1" Type="http://schemas.openxmlformats.org/officeDocument/2006/relationships/vmlDrawing" Target="../drawings/vmlDrawing29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oleObject133.bin"/><Relationship Id="rId5" Type="http://schemas.openxmlformats.org/officeDocument/2006/relationships/oleObject" Target="../embeddings/oleObject135.bin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2.bin"/><Relationship Id="rId4" Type="http://schemas.openxmlformats.org/officeDocument/2006/relationships/oleObject" Target="../embeddings/oleObject138.bin"/><Relationship Id="rId10" Type="http://schemas.openxmlformats.org/officeDocument/2006/relationships/oleObject" Target="../embeddings/oleObject144.bin"/><Relationship Id="rId5" Type="http://schemas.openxmlformats.org/officeDocument/2006/relationships/oleObject" Target="../embeddings/oleObject139.bin"/><Relationship Id="rId7" Type="http://schemas.openxmlformats.org/officeDocument/2006/relationships/oleObject" Target="../embeddings/oleObject141.bin"/><Relationship Id="rId11" Type="http://schemas.openxmlformats.org/officeDocument/2006/relationships/oleObject" Target="../embeddings/oleObject145.bin"/><Relationship Id="rId1" Type="http://schemas.openxmlformats.org/officeDocument/2006/relationships/vmlDrawing" Target="../drawings/vmlDrawing30.vml"/><Relationship Id="rId2" Type="http://schemas.openxmlformats.org/officeDocument/2006/relationships/slideLayout" Target="../slideLayouts/slideLayout7.xml"/><Relationship Id="rId9" Type="http://schemas.openxmlformats.org/officeDocument/2006/relationships/oleObject" Target="../embeddings/oleObject143.bin"/><Relationship Id="rId3" Type="http://schemas.openxmlformats.org/officeDocument/2006/relationships/oleObject" Target="../embeddings/oleObject137.bin"/><Relationship Id="rId6" Type="http://schemas.openxmlformats.org/officeDocument/2006/relationships/oleObject" Target="../embeddings/oleObject140.bin"/></Relationships>
</file>

<file path=ppt/slides/_rels/slide53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oleObject147.bin"/><Relationship Id="rId1" Type="http://schemas.openxmlformats.org/officeDocument/2006/relationships/vmlDrawing" Target="../drawings/vmlDrawing31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oleObject146.bin"/></Relationships>
</file>

<file path=ppt/slides/_rels/slide54.xml.rels><?xml version="1.0" encoding="UTF-8" standalone="yes"?>
<Relationships xmlns="http://schemas.openxmlformats.org/package/2006/relationships"><Relationship Id="rId6" Type="http://schemas.openxmlformats.org/officeDocument/2006/relationships/image" Target="../media/image213.wmf"/><Relationship Id="rId4" Type="http://schemas.openxmlformats.org/officeDocument/2006/relationships/image" Target="../media/image211.w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9.wmf"/><Relationship Id="rId3" Type="http://schemas.openxmlformats.org/officeDocument/2006/relationships/image" Target="../media/image210.wmf"/><Relationship Id="rId5" Type="http://schemas.openxmlformats.org/officeDocument/2006/relationships/image" Target="../media/image212.wmf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wmf"/><Relationship Id="rId4" Type="http://schemas.openxmlformats.org/officeDocument/2006/relationships/image" Target="../media/image216.wmf"/><Relationship Id="rId5" Type="http://schemas.openxmlformats.org/officeDocument/2006/relationships/image" Target="../media/image217.wmf"/><Relationship Id="rId7" Type="http://schemas.openxmlformats.org/officeDocument/2006/relationships/image" Target="../media/image218.wmf"/><Relationship Id="rId1" Type="http://schemas.openxmlformats.org/officeDocument/2006/relationships/vmlDrawing" Target="../drawings/vmlDrawing32.vml"/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215.wmf"/><Relationship Id="rId6" Type="http://schemas.openxmlformats.org/officeDocument/2006/relationships/oleObject" Target="../embeddings/oleObject148.bin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2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image" Target="../media/image6.gif"/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IE" dirty="0" smtClean="0">
                <a:solidFill>
                  <a:srgbClr val="FFFF00"/>
                </a:solidFill>
              </a:rPr>
              <a:t>Neutrina, </a:t>
            </a:r>
            <a:br>
              <a:rPr lang="en-IE" dirty="0" smtClean="0">
                <a:solidFill>
                  <a:srgbClr val="FFFF00"/>
                </a:solidFill>
              </a:rPr>
            </a:br>
            <a:r>
              <a:rPr lang="en-IE" dirty="0" smtClean="0">
                <a:solidFill>
                  <a:srgbClr val="FFFF00"/>
                </a:solidFill>
              </a:rPr>
              <a:t>co nowego w teorii?</a:t>
            </a:r>
            <a:endParaRPr lang="en-IE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en-IE" sz="2400" dirty="0" smtClean="0"/>
              <a:t>Marek Zrałek </a:t>
            </a:r>
          </a:p>
          <a:p>
            <a:r>
              <a:rPr lang="en-IE" sz="2400" dirty="0" smtClean="0"/>
              <a:t>Instytut Fizyki </a:t>
            </a:r>
          </a:p>
          <a:p>
            <a:r>
              <a:rPr lang="en-IE" sz="2400" dirty="0" smtClean="0"/>
              <a:t>Uniwersytetu Śląskiego</a:t>
            </a:r>
            <a:endParaRPr lang="en-IE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86D029-D631-C74D-92ED-B6C894A125F7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own Arrow 20"/>
          <p:cNvSpPr/>
          <p:nvPr/>
        </p:nvSpPr>
        <p:spPr>
          <a:xfrm>
            <a:off x="533400" y="2057400"/>
            <a:ext cx="2754313" cy="1665288"/>
          </a:xfrm>
          <a:prstGeom prst="downArrow">
            <a:avLst>
              <a:gd name="adj1" fmla="val 100000"/>
              <a:gd name="adj2" fmla="val 29124"/>
            </a:avLst>
          </a:prstGeom>
          <a:solidFill>
            <a:srgbClr val="CCEC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E"/>
          </a:p>
        </p:txBody>
      </p:sp>
      <p:sp>
        <p:nvSpPr>
          <p:cNvPr id="20" name="Right Arrow 19"/>
          <p:cNvSpPr/>
          <p:nvPr/>
        </p:nvSpPr>
        <p:spPr>
          <a:xfrm>
            <a:off x="533400" y="533400"/>
            <a:ext cx="3276600" cy="941388"/>
          </a:xfrm>
          <a:prstGeom prst="rightArrow">
            <a:avLst>
              <a:gd name="adj1" fmla="val 100000"/>
              <a:gd name="adj2" fmla="val 50000"/>
            </a:avLst>
          </a:prstGeom>
          <a:solidFill>
            <a:srgbClr val="CC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E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3C3717-EE62-0849-9099-28A1E3671DB8}" type="slidenum">
              <a:rPr lang="en-IE"/>
              <a:pPr>
                <a:defRPr/>
              </a:pPr>
              <a:t>10</a:t>
            </a:fld>
            <a:endParaRPr lang="en-IE"/>
          </a:p>
        </p:txBody>
      </p:sp>
      <p:sp>
        <p:nvSpPr>
          <p:cNvPr id="38919" name="TextBox 7"/>
          <p:cNvSpPr txBox="1">
            <a:spLocks noChangeArrowheads="1"/>
          </p:cNvSpPr>
          <p:nvPr/>
        </p:nvSpPr>
        <p:spPr bwMode="auto">
          <a:xfrm>
            <a:off x="533400" y="533400"/>
            <a:ext cx="3048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en-IE">
                <a:solidFill>
                  <a:srgbClr val="0D0D0D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There are three flavour neutrinos:</a:t>
            </a:r>
          </a:p>
        </p:txBody>
      </p:sp>
      <p:graphicFrame>
        <p:nvGraphicFramePr>
          <p:cNvPr id="38914" name="Object 2"/>
          <p:cNvGraphicFramePr>
            <a:graphicFrameLocks noChangeAspect="1"/>
          </p:cNvGraphicFramePr>
          <p:nvPr/>
        </p:nvGraphicFramePr>
        <p:xfrm>
          <a:off x="685800" y="4038600"/>
          <a:ext cx="2251075" cy="827088"/>
        </p:xfrm>
        <a:graphic>
          <a:graphicData uri="http://schemas.openxmlformats.org/presentationml/2006/ole">
            <p:oleObj spid="_x0000_s38914" name="Equation" r:id="rId3" imgW="622300" imgH="228600" progId="Equation.DSMT4">
              <p:embed/>
            </p:oleObj>
          </a:graphicData>
        </a:graphic>
      </p:graphicFrame>
      <p:sp>
        <p:nvSpPr>
          <p:cNvPr id="38920" name="TextBox 10"/>
          <p:cNvSpPr txBox="1">
            <a:spLocks noChangeArrowheads="1"/>
          </p:cNvSpPr>
          <p:nvPr/>
        </p:nvSpPr>
        <p:spPr bwMode="auto">
          <a:xfrm>
            <a:off x="533400" y="2057400"/>
            <a:ext cx="27543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IE">
                <a:solidFill>
                  <a:srgbClr val="0D0D0D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Distinguished by three flavour numbers</a:t>
            </a:r>
          </a:p>
        </p:txBody>
      </p:sp>
      <p:pic>
        <p:nvPicPr>
          <p:cNvPr id="38921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38600" y="2676525"/>
            <a:ext cx="3975100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5110163" y="152400"/>
            <a:ext cx="4033837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7" charset="2"/>
              <a:buChar char="l"/>
              <a:defRPr/>
            </a:pPr>
            <a:r>
              <a:rPr lang="pl-PL" altLang="ja-JP" sz="1800" kern="0" dirty="0">
                <a:solidFill>
                  <a:srgbClr val="FFFF00"/>
                </a:solidFill>
                <a:latin typeface="+mn-lt"/>
                <a:ea typeface="+mn-ea"/>
                <a:cs typeface="+mn-cs"/>
              </a:rPr>
              <a:t>F.Reines &amp; C. Cowan (1956)  - ν</a:t>
            </a:r>
            <a:r>
              <a:rPr lang="pl-PL" altLang="ja-JP" sz="1800" kern="0" baseline="-25000" dirty="0">
                <a:solidFill>
                  <a:srgbClr val="FFFF00"/>
                </a:solidFill>
                <a:latin typeface="+mn-lt"/>
                <a:ea typeface="+mn-ea"/>
                <a:cs typeface="+mn-cs"/>
                <a:sym typeface="Mathematica1" pitchFamily="2" charset="2"/>
              </a:rPr>
              <a:t>e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defRPr/>
            </a:pPr>
            <a:r>
              <a:rPr lang="pl-PL" altLang="ja-JP" sz="1800" kern="0" baseline="-25000" dirty="0">
                <a:solidFill>
                  <a:srgbClr val="FFFF00"/>
                </a:solidFill>
                <a:latin typeface="+mn-lt"/>
                <a:ea typeface="+mn-ea"/>
                <a:cs typeface="+mn-cs"/>
                <a:sym typeface="Mathematica1" pitchFamily="2" charset="2"/>
              </a:rPr>
              <a:t>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defRPr/>
            </a:pPr>
            <a:endParaRPr lang="pl-PL" altLang="ja-JP" sz="1800" kern="0" baseline="-25000" dirty="0">
              <a:solidFill>
                <a:srgbClr val="FFFF00"/>
              </a:solidFill>
              <a:latin typeface="+mn-lt"/>
              <a:ea typeface="+mn-ea"/>
              <a:cs typeface="+mn-cs"/>
              <a:sym typeface="Mathematica1" pitchFamily="2" charset="2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7" charset="2"/>
              <a:buChar char="l"/>
              <a:defRPr/>
            </a:pPr>
            <a:r>
              <a:rPr lang="pl-PL" altLang="ja-JP" sz="1800" kern="0" dirty="0">
                <a:solidFill>
                  <a:srgbClr val="FFFF00"/>
                </a:solidFill>
                <a:latin typeface="+mn-lt"/>
                <a:ea typeface="+mn-ea"/>
                <a:cs typeface="+mn-cs"/>
                <a:sym typeface="Mathematica1" pitchFamily="2" charset="2"/>
              </a:rPr>
              <a:t>M. Schwartz, L. Lederman, J. Steinberger (1962) – ν</a:t>
            </a:r>
            <a:r>
              <a:rPr lang="pl-PL" altLang="ja-JP" sz="1800" kern="0" baseline="-25000" dirty="0">
                <a:solidFill>
                  <a:srgbClr val="FFFF00"/>
                </a:solidFill>
                <a:latin typeface="+mn-lt"/>
                <a:ea typeface="+mn-ea"/>
                <a:cs typeface="+mn-cs"/>
                <a:sym typeface="Mathematica1" pitchFamily="2" charset="2"/>
              </a:rPr>
              <a:t>μ </a:t>
            </a:r>
            <a:endParaRPr lang="pl-PL" altLang="ja-JP" sz="1800" kern="0" dirty="0">
              <a:solidFill>
                <a:srgbClr val="FFFF00"/>
              </a:solidFill>
              <a:latin typeface="+mn-lt"/>
              <a:ea typeface="+mn-ea"/>
              <a:cs typeface="+mn-cs"/>
              <a:sym typeface="Mathematica1" pitchFamily="2" charset="2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7" charset="2"/>
              <a:buChar char="l"/>
              <a:defRPr/>
            </a:pPr>
            <a:endParaRPr lang="pl-PL" altLang="ja-JP" sz="1800" kern="0" baseline="-25000" dirty="0">
              <a:solidFill>
                <a:srgbClr val="FFFF00"/>
              </a:solidFill>
              <a:latin typeface="+mn-lt"/>
              <a:ea typeface="+mn-ea"/>
              <a:cs typeface="+mn-cs"/>
              <a:sym typeface="Mathematica1" pitchFamily="2" charset="2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7" charset="2"/>
              <a:buChar char="l"/>
              <a:defRPr/>
            </a:pPr>
            <a:r>
              <a:rPr lang="pl-PL" altLang="ja-JP" sz="1800" kern="0" dirty="0">
                <a:solidFill>
                  <a:srgbClr val="FFFF00"/>
                </a:solidFill>
                <a:latin typeface="+mn-lt"/>
                <a:ea typeface="+mn-ea"/>
                <a:cs typeface="+mn-cs"/>
                <a:sym typeface="Mathematica1" pitchFamily="2" charset="2"/>
              </a:rPr>
              <a:t>DONAT Collaboration in  Fermilab (2000) - ν</a:t>
            </a:r>
            <a:r>
              <a:rPr lang="pl-PL" altLang="ja-JP" sz="1800" kern="0" baseline="-25000" dirty="0">
                <a:solidFill>
                  <a:srgbClr val="FFFF00"/>
                </a:solidFill>
                <a:latin typeface="+mn-lt"/>
                <a:ea typeface="+mn-ea"/>
                <a:cs typeface="+mn-cs"/>
                <a:sym typeface="Mathematica1" pitchFamily="2" charset="2"/>
              </a:rPr>
              <a:t>μ</a:t>
            </a:r>
            <a:r>
              <a:rPr lang="pl-PL" altLang="ja-JP" sz="1800" kern="0" dirty="0">
                <a:solidFill>
                  <a:srgbClr val="FFFF00"/>
                </a:solidFill>
                <a:latin typeface="+mn-lt"/>
                <a:ea typeface="+mn-ea"/>
                <a:cs typeface="+mn-cs"/>
                <a:sym typeface="Mathematica1" pitchFamily="2" charset="2"/>
              </a:rPr>
              <a:t> 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7" charset="2"/>
              <a:buChar char="l"/>
              <a:defRPr/>
            </a:pPr>
            <a:endParaRPr lang="en-US" altLang="ja-JP" sz="1600" kern="0" dirty="0">
              <a:solidFill>
                <a:srgbClr val="FFFF00"/>
              </a:solidFill>
              <a:latin typeface="+mn-lt"/>
              <a:ea typeface="ＭＳ Ｐゴシック" pitchFamily="27" charset="-128"/>
              <a:cs typeface="ＭＳ Ｐゴシック" pitchFamily="27" charset="-128"/>
            </a:endParaRPr>
          </a:p>
        </p:txBody>
      </p:sp>
      <p:graphicFrame>
        <p:nvGraphicFramePr>
          <p:cNvPr id="38915" name="Object 3"/>
          <p:cNvGraphicFramePr>
            <a:graphicFrameLocks noChangeAspect="1"/>
          </p:cNvGraphicFramePr>
          <p:nvPr/>
        </p:nvGraphicFramePr>
        <p:xfrm>
          <a:off x="4324350" y="49213"/>
          <a:ext cx="723900" cy="2171700"/>
        </p:xfrm>
        <a:graphic>
          <a:graphicData uri="http://schemas.openxmlformats.org/presentationml/2006/ole">
            <p:oleObj spid="_x0000_s38915" name="Equation" r:id="rId5" imgW="228600" imgH="685800" progId="Equation.DSMT4">
              <p:embed/>
            </p:oleObj>
          </a:graphicData>
        </a:graphic>
      </p:graphicFrame>
      <p:sp>
        <p:nvSpPr>
          <p:cNvPr id="38923" name="TextBox 22"/>
          <p:cNvSpPr txBox="1">
            <a:spLocks noChangeArrowheads="1"/>
          </p:cNvSpPr>
          <p:nvPr/>
        </p:nvSpPr>
        <p:spPr bwMode="auto">
          <a:xfrm>
            <a:off x="3810000" y="5562600"/>
            <a:ext cx="4648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IE"/>
              <a:t>From Z</a:t>
            </a:r>
            <a:r>
              <a:rPr lang="en-IE" baseline="-25000"/>
              <a:t>0</a:t>
            </a:r>
            <a:r>
              <a:rPr lang="en-IE"/>
              <a:t> decay- LEP- there are only three flavour neutrinos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Down Arrow 22"/>
          <p:cNvSpPr/>
          <p:nvPr/>
        </p:nvSpPr>
        <p:spPr>
          <a:xfrm>
            <a:off x="304800" y="2667000"/>
            <a:ext cx="8564563" cy="1104900"/>
          </a:xfrm>
          <a:prstGeom prst="downArrow">
            <a:avLst>
              <a:gd name="adj1" fmla="val 100000"/>
              <a:gd name="adj2" fmla="val 3748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E"/>
          </a:p>
        </p:txBody>
      </p:sp>
      <p:sp>
        <p:nvSpPr>
          <p:cNvPr id="22" name="Pentagon 21"/>
          <p:cNvSpPr/>
          <p:nvPr/>
        </p:nvSpPr>
        <p:spPr>
          <a:xfrm>
            <a:off x="304800" y="533400"/>
            <a:ext cx="2514600" cy="1847850"/>
          </a:xfrm>
          <a:prstGeom prst="homePlat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E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FEC2E2-A73F-814C-A9D0-11C46C04F8FB}" type="slidenum">
              <a:rPr lang="en-IE"/>
              <a:pPr>
                <a:defRPr/>
              </a:pPr>
              <a:t>11</a:t>
            </a:fld>
            <a:endParaRPr lang="en-IE"/>
          </a:p>
        </p:txBody>
      </p:sp>
      <p:pic>
        <p:nvPicPr>
          <p:cNvPr id="39946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6600" y="422275"/>
            <a:ext cx="5592763" cy="112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7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76600" y="1543050"/>
            <a:ext cx="5592763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2" name="TextBox 6"/>
          <p:cNvSpPr txBox="1">
            <a:spLocks noChangeArrowheads="1"/>
          </p:cNvSpPr>
          <p:nvPr/>
        </p:nvSpPr>
        <p:spPr bwMode="auto">
          <a:xfrm>
            <a:off x="304800" y="685800"/>
            <a:ext cx="21336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IE" dirty="0">
                <a:solidFill>
                  <a:schemeClr val="bg2">
                    <a:lumMod val="75000"/>
                  </a:schemeClr>
                </a:solidFill>
                <a:latin typeface="+mn-lt"/>
                <a:ea typeface="Arial" pitchFamily="25" charset="0"/>
                <a:cs typeface="Arial" pitchFamily="25" charset="0"/>
              </a:rPr>
              <a:t>Neutrino interaction in the Standard Model</a:t>
            </a:r>
          </a:p>
        </p:txBody>
      </p:sp>
      <p:sp>
        <p:nvSpPr>
          <p:cNvPr id="39949" name="TextBox 7"/>
          <p:cNvSpPr txBox="1">
            <a:spLocks noChangeArrowheads="1"/>
          </p:cNvSpPr>
          <p:nvPr/>
        </p:nvSpPr>
        <p:spPr bwMode="auto">
          <a:xfrm>
            <a:off x="304800" y="2667000"/>
            <a:ext cx="8382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IE" dirty="0">
                <a:solidFill>
                  <a:srgbClr val="010173"/>
                </a:solidFill>
                <a:latin typeface="Arial" pitchFamily="-110" charset="0"/>
              </a:rPr>
              <a:t>From 1998 we know that neutrinos are </a:t>
            </a:r>
            <a:r>
              <a:rPr lang="en-IE" dirty="0" smtClean="0">
                <a:solidFill>
                  <a:srgbClr val="010173"/>
                </a:solidFill>
                <a:latin typeface="Arial" pitchFamily="-110" charset="0"/>
              </a:rPr>
              <a:t>massive, </a:t>
            </a:r>
            <a:r>
              <a:rPr lang="en-IE" dirty="0">
                <a:solidFill>
                  <a:srgbClr val="010173"/>
                </a:solidFill>
                <a:latin typeface="Arial" pitchFamily="-110" charset="0"/>
              </a:rPr>
              <a:t>what kinds of mass term we have to add to the </a:t>
            </a:r>
            <a:r>
              <a:rPr lang="en-IE" dirty="0" smtClean="0">
                <a:solidFill>
                  <a:srgbClr val="010173"/>
                </a:solidFill>
                <a:latin typeface="Arial" pitchFamily="-110" charset="0"/>
              </a:rPr>
              <a:t>SM??</a:t>
            </a:r>
            <a:endParaRPr lang="en-IE" dirty="0">
              <a:solidFill>
                <a:srgbClr val="010173"/>
              </a:solidFill>
              <a:latin typeface="Arial" pitchFamily="-110" charset="0"/>
            </a:endParaRPr>
          </a:p>
        </p:txBody>
      </p:sp>
      <p:graphicFrame>
        <p:nvGraphicFramePr>
          <p:cNvPr id="39938" name="Object 2"/>
          <p:cNvGraphicFramePr>
            <a:graphicFrameLocks noChangeAspect="1"/>
          </p:cNvGraphicFramePr>
          <p:nvPr/>
        </p:nvGraphicFramePr>
        <p:xfrm>
          <a:off x="4097338" y="5100638"/>
          <a:ext cx="3403600" cy="623887"/>
        </p:xfrm>
        <a:graphic>
          <a:graphicData uri="http://schemas.openxmlformats.org/presentationml/2006/ole">
            <p:oleObj spid="_x0000_s39938" name="Equation" r:id="rId6" imgW="1181100" imgH="228600" progId="Equation.DSMT4">
              <p:embed/>
            </p:oleObj>
          </a:graphicData>
        </a:graphic>
      </p:graphicFrame>
      <p:sp>
        <p:nvSpPr>
          <p:cNvPr id="31754" name="TextBox 12"/>
          <p:cNvSpPr txBox="1">
            <a:spLocks noChangeArrowheads="1"/>
          </p:cNvSpPr>
          <p:nvPr/>
        </p:nvSpPr>
        <p:spPr bwMode="auto">
          <a:xfrm>
            <a:off x="1143000" y="4094163"/>
            <a:ext cx="2133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IE" dirty="0">
                <a:solidFill>
                  <a:srgbClr val="FF9900"/>
                </a:solidFill>
                <a:latin typeface="+mn-lt"/>
                <a:ea typeface="Arial" pitchFamily="25" charset="0"/>
                <a:cs typeface="Arial" pitchFamily="25" charset="0"/>
              </a:rPr>
              <a:t>Dirac mass?</a:t>
            </a:r>
          </a:p>
        </p:txBody>
      </p:sp>
      <p:sp>
        <p:nvSpPr>
          <p:cNvPr id="39951" name="TextBox 13"/>
          <p:cNvSpPr txBox="1">
            <a:spLocks noChangeArrowheads="1"/>
          </p:cNvSpPr>
          <p:nvPr/>
        </p:nvSpPr>
        <p:spPr bwMode="auto">
          <a:xfrm>
            <a:off x="914400" y="5334000"/>
            <a:ext cx="2057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IE">
                <a:solidFill>
                  <a:srgbClr val="FF9900"/>
                </a:solidFill>
                <a:latin typeface="Arial" pitchFamily="-110" charset="0"/>
              </a:rPr>
              <a:t>or Majorana mass??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914400" y="3924300"/>
            <a:ext cx="7086600" cy="876300"/>
          </a:xfrm>
          <a:prstGeom prst="rect">
            <a:avLst/>
          </a:prstGeom>
          <a:noFill/>
          <a:ln w="38100">
            <a:solidFill>
              <a:srgbClr val="17375E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IE" sz="1800">
              <a:solidFill>
                <a:srgbClr val="FFFFFF"/>
              </a:solidFill>
              <a:latin typeface="Calibri" pitchFamily="-111" charset="0"/>
              <a:ea typeface="Arial" pitchFamily="25" charset="0"/>
              <a:cs typeface="Arial" pitchFamily="25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914400" y="4953000"/>
            <a:ext cx="7086600" cy="1768475"/>
          </a:xfrm>
          <a:prstGeom prst="rect">
            <a:avLst/>
          </a:prstGeom>
          <a:noFill/>
          <a:ln w="38100">
            <a:solidFill>
              <a:srgbClr val="17375E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IE" sz="1800">
              <a:solidFill>
                <a:srgbClr val="FFFFFF"/>
              </a:solidFill>
              <a:latin typeface="Calibri" pitchFamily="-111" charset="0"/>
              <a:ea typeface="Arial" pitchFamily="25" charset="0"/>
              <a:cs typeface="Arial" pitchFamily="25" charset="0"/>
            </a:endParaRPr>
          </a:p>
        </p:txBody>
      </p:sp>
      <p:sp>
        <p:nvSpPr>
          <p:cNvPr id="39954" name="TextBox 16"/>
          <p:cNvSpPr txBox="1">
            <a:spLocks noChangeArrowheads="1"/>
          </p:cNvSpPr>
          <p:nvPr/>
        </p:nvSpPr>
        <p:spPr bwMode="auto">
          <a:xfrm>
            <a:off x="3124200" y="5181600"/>
            <a:ext cx="45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IE">
                <a:solidFill>
                  <a:srgbClr val="FF0000"/>
                </a:solidFill>
              </a:rPr>
              <a:t>L</a:t>
            </a:r>
          </a:p>
        </p:txBody>
      </p:sp>
      <p:sp>
        <p:nvSpPr>
          <p:cNvPr id="39955" name="TextBox 17"/>
          <p:cNvSpPr txBox="1">
            <a:spLocks noChangeArrowheads="1"/>
          </p:cNvSpPr>
          <p:nvPr/>
        </p:nvSpPr>
        <p:spPr bwMode="auto">
          <a:xfrm>
            <a:off x="3124200" y="6094413"/>
            <a:ext cx="457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IE">
                <a:solidFill>
                  <a:srgbClr val="FF0000"/>
                </a:solidFill>
              </a:rPr>
              <a:t>R</a:t>
            </a: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3124200" y="5100638"/>
            <a:ext cx="4376738" cy="623887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IE" sz="1800">
              <a:solidFill>
                <a:srgbClr val="FFFFFF"/>
              </a:solidFill>
              <a:latin typeface="Calibri" pitchFamily="-111" charset="0"/>
              <a:ea typeface="Arial" pitchFamily="25" charset="0"/>
              <a:cs typeface="Arial" pitchFamily="25" charset="0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3124200" y="5886450"/>
            <a:ext cx="4376738" cy="669925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IE" sz="1800">
              <a:solidFill>
                <a:srgbClr val="FFFFFF"/>
              </a:solidFill>
              <a:latin typeface="Calibri" pitchFamily="-111" charset="0"/>
              <a:ea typeface="Arial" pitchFamily="25" charset="0"/>
              <a:cs typeface="Arial" pitchFamily="25" charset="0"/>
            </a:endParaRPr>
          </a:p>
        </p:txBody>
      </p:sp>
      <p:graphicFrame>
        <p:nvGraphicFramePr>
          <p:cNvPr id="39939" name="Object 3"/>
          <p:cNvGraphicFramePr>
            <a:graphicFrameLocks noChangeAspect="1"/>
          </p:cNvGraphicFramePr>
          <p:nvPr/>
        </p:nvGraphicFramePr>
        <p:xfrm>
          <a:off x="8186738" y="4094163"/>
          <a:ext cx="957262" cy="1412875"/>
        </p:xfrm>
        <a:graphic>
          <a:graphicData uri="http://schemas.openxmlformats.org/presentationml/2006/ole">
            <p:oleObj spid="_x0000_s39939" name="Equation" r:id="rId7" imgW="1117600" imgH="228600" progId="Equation.DSMT4">
              <p:embed/>
            </p:oleObj>
          </a:graphicData>
        </a:graphic>
      </p:graphicFrame>
      <p:graphicFrame>
        <p:nvGraphicFramePr>
          <p:cNvPr id="39942" name="Object 6"/>
          <p:cNvGraphicFramePr>
            <a:graphicFrameLocks noChangeAspect="1"/>
          </p:cNvGraphicFramePr>
          <p:nvPr/>
        </p:nvGraphicFramePr>
        <p:xfrm>
          <a:off x="3602038" y="5886450"/>
          <a:ext cx="3865562" cy="669925"/>
        </p:xfrm>
        <a:graphic>
          <a:graphicData uri="http://schemas.openxmlformats.org/presentationml/2006/ole">
            <p:oleObj spid="_x0000_s39942" name="Equation" r:id="rId8" imgW="1181100" imgH="228600" progId="Equation.DSMT4">
              <p:embed/>
            </p:oleObj>
          </a:graphicData>
        </a:graphic>
      </p:graphicFrame>
      <p:graphicFrame>
        <p:nvGraphicFramePr>
          <p:cNvPr id="39958" name="Object 22"/>
          <p:cNvGraphicFramePr>
            <a:graphicFrameLocks noChangeAspect="1"/>
          </p:cNvGraphicFramePr>
          <p:nvPr/>
        </p:nvGraphicFramePr>
        <p:xfrm>
          <a:off x="3429000" y="3955473"/>
          <a:ext cx="3733800" cy="763732"/>
        </p:xfrm>
        <a:graphic>
          <a:graphicData uri="http://schemas.openxmlformats.org/presentationml/2006/ole">
            <p:oleObj spid="_x0000_s39958" name="Equation" r:id="rId9" imgW="1117600" imgH="228600" progId="Equation.DSMT4">
              <p:embed/>
            </p:oleObj>
          </a:graphicData>
        </a:graphic>
      </p:graphicFrame>
      <p:graphicFrame>
        <p:nvGraphicFramePr>
          <p:cNvPr id="39959" name="Object 23"/>
          <p:cNvGraphicFramePr>
            <a:graphicFrameLocks noChangeAspect="1"/>
          </p:cNvGraphicFramePr>
          <p:nvPr/>
        </p:nvGraphicFramePr>
        <p:xfrm>
          <a:off x="3602038" y="5005848"/>
          <a:ext cx="3713162" cy="718677"/>
        </p:xfrm>
        <a:graphic>
          <a:graphicData uri="http://schemas.openxmlformats.org/presentationml/2006/ole">
            <p:oleObj spid="_x0000_s39959" name="Equation" r:id="rId10" imgW="1181100" imgH="228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667750" y="6356350"/>
            <a:ext cx="276225" cy="365125"/>
          </a:xfrm>
        </p:spPr>
        <p:txBody>
          <a:bodyPr/>
          <a:lstStyle/>
          <a:p>
            <a:pPr>
              <a:defRPr/>
            </a:pPr>
            <a:fld id="{C0054257-306A-C540-858D-4CE083E8AF04}" type="slidenum">
              <a:rPr lang="en-IE"/>
              <a:pPr>
                <a:defRPr/>
              </a:pPr>
              <a:t>12</a:t>
            </a:fld>
            <a:endParaRPr lang="en-IE" dirty="0"/>
          </a:p>
        </p:txBody>
      </p:sp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152400" y="4114800"/>
            <a:ext cx="6858000" cy="4619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pl-PL" dirty="0">
                <a:solidFill>
                  <a:srgbClr val="000000"/>
                </a:solidFill>
                <a:latin typeface="Comic Sans MS"/>
                <a:ea typeface="ＭＳ Ｐゴシック" pitchFamily="-111" charset="-128"/>
                <a:cs typeface="Comic Sans MS"/>
              </a:rPr>
              <a:t>Practical Dirac – Majorana Confusion Theorem </a:t>
            </a:r>
            <a:endParaRPr lang="en-IE" dirty="0">
              <a:solidFill>
                <a:srgbClr val="000000"/>
              </a:solidFill>
              <a:latin typeface="Comic Sans MS"/>
              <a:ea typeface="ＭＳ Ｐゴシック" pitchFamily="-111" charset="-128"/>
              <a:cs typeface="Comic Sans MS"/>
            </a:endParaRPr>
          </a:p>
        </p:txBody>
      </p:sp>
      <p:pic>
        <p:nvPicPr>
          <p:cNvPr id="41994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14775" y="4914900"/>
            <a:ext cx="47529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52400" y="2743200"/>
            <a:ext cx="5438775" cy="3698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rgbClr val="000000"/>
                </a:solidFill>
                <a:ea typeface="ＭＳ Ｐゴシック" pitchFamily="-111" charset="-128"/>
              </a:rPr>
              <a:t>W</a:t>
            </a:r>
            <a:r>
              <a:rPr lang="en-IE" sz="1800" dirty="0">
                <a:solidFill>
                  <a:srgbClr val="000000"/>
                </a:solidFill>
                <a:ea typeface="ＭＳ Ｐゴシック" pitchFamily="-111" charset="-128"/>
              </a:rPr>
              <a:t> obecnie prowadzonych eksperymentach</a:t>
            </a:r>
          </a:p>
        </p:txBody>
      </p:sp>
      <p:sp>
        <p:nvSpPr>
          <p:cNvPr id="41996" name="TextBox 8"/>
          <p:cNvSpPr txBox="1">
            <a:spLocks noChangeArrowheads="1"/>
          </p:cNvSpPr>
          <p:nvPr/>
        </p:nvSpPr>
        <p:spPr bwMode="auto">
          <a:xfrm>
            <a:off x="152400" y="5867400"/>
            <a:ext cx="8515350" cy="708025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IE" sz="2000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Differences in all observables for the Dirac and Majorana neutrinos smoothly vanish for m</a:t>
            </a:r>
            <a:r>
              <a:rPr lang="en-IE" sz="2000" baseline="-25000">
                <a:solidFill>
                  <a:srgbClr val="FFFF00"/>
                </a:solidFill>
                <a:latin typeface="Lucida Grande" pitchFamily="-110" charset="0"/>
                <a:ea typeface="Lucida Grande" pitchFamily="-110" charset="0"/>
                <a:cs typeface="Lucida Grande" pitchFamily="-110" charset="0"/>
              </a:rPr>
              <a:t>ν                 </a:t>
            </a:r>
            <a:r>
              <a:rPr lang="en-IE" sz="2000">
                <a:solidFill>
                  <a:srgbClr val="FFFF00"/>
                </a:solidFill>
                <a:latin typeface="Lucida Grande" pitchFamily="-110" charset="0"/>
                <a:ea typeface="Lucida Grande" pitchFamily="-110" charset="0"/>
                <a:cs typeface="Lucida Grande" pitchFamily="-110" charset="0"/>
              </a:rPr>
              <a:t>0</a:t>
            </a:r>
            <a:endParaRPr lang="en-IE" sz="2000" baseline="-25000">
              <a:solidFill>
                <a:srgbClr val="FFFF00"/>
              </a:solidFill>
              <a:latin typeface="Comic Sans MS" pitchFamily="-110" charset="0"/>
              <a:ea typeface="Comic Sans MS" pitchFamily="-110" charset="0"/>
              <a:cs typeface="Comic Sans MS" pitchFamily="-110" charset="0"/>
            </a:endParaRPr>
          </a:p>
        </p:txBody>
      </p:sp>
      <p:sp>
        <p:nvSpPr>
          <p:cNvPr id="33802" name="TextBox 9"/>
          <p:cNvSpPr txBox="1">
            <a:spLocks noChangeArrowheads="1"/>
          </p:cNvSpPr>
          <p:nvPr/>
        </p:nvSpPr>
        <p:spPr bwMode="auto">
          <a:xfrm>
            <a:off x="381000" y="76200"/>
            <a:ext cx="6242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IE" dirty="0">
                <a:solidFill>
                  <a:srgbClr val="FF9900"/>
                </a:solidFill>
                <a:latin typeface="+mn-lt"/>
                <a:ea typeface="Arial" pitchFamily="25" charset="0"/>
                <a:cs typeface="Arial" pitchFamily="25" charset="0"/>
              </a:rPr>
              <a:t>So in the frame of the new Standard Model</a:t>
            </a:r>
          </a:p>
        </p:txBody>
      </p:sp>
      <p:pic>
        <p:nvPicPr>
          <p:cNvPr id="41998" name="Picture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6900" y="1076325"/>
            <a:ext cx="5422900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9" name="Picture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6900" y="1939925"/>
            <a:ext cx="5422900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000" name="TextBox 12"/>
          <p:cNvSpPr txBox="1">
            <a:spLocks noChangeArrowheads="1"/>
          </p:cNvSpPr>
          <p:nvPr/>
        </p:nvSpPr>
        <p:spPr bwMode="auto">
          <a:xfrm>
            <a:off x="7010400" y="228600"/>
            <a:ext cx="16573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IE" sz="2000">
                <a:solidFill>
                  <a:srgbClr val="CCCC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For three </a:t>
            </a:r>
          </a:p>
          <a:p>
            <a:pPr algn="ctr"/>
            <a:r>
              <a:rPr lang="en-IE" sz="2000">
                <a:solidFill>
                  <a:srgbClr val="CCCC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neutrinos:</a:t>
            </a:r>
          </a:p>
        </p:txBody>
      </p:sp>
      <p:graphicFrame>
        <p:nvGraphicFramePr>
          <p:cNvPr id="41986" name="Object 2"/>
          <p:cNvGraphicFramePr>
            <a:graphicFrameLocks noChangeAspect="1"/>
          </p:cNvGraphicFramePr>
          <p:nvPr/>
        </p:nvGraphicFramePr>
        <p:xfrm>
          <a:off x="6623050" y="2133600"/>
          <a:ext cx="2320925" cy="717550"/>
        </p:xfrm>
        <a:graphic>
          <a:graphicData uri="http://schemas.openxmlformats.org/presentationml/2006/ole">
            <p:oleObj spid="_x0000_s41986" name="Equation" r:id="rId6" imgW="698500" imgH="215900" progId="Equation.DSMT4">
              <p:embed/>
            </p:oleObj>
          </a:graphicData>
        </a:graphic>
      </p:graphicFrame>
      <p:graphicFrame>
        <p:nvGraphicFramePr>
          <p:cNvPr id="41987" name="Object 3"/>
          <p:cNvGraphicFramePr>
            <a:graphicFrameLocks noChangeAspect="1"/>
          </p:cNvGraphicFramePr>
          <p:nvPr/>
        </p:nvGraphicFramePr>
        <p:xfrm>
          <a:off x="3124200" y="3533775"/>
          <a:ext cx="971550" cy="400050"/>
        </p:xfrm>
        <a:graphic>
          <a:graphicData uri="http://schemas.openxmlformats.org/presentationml/2006/ole">
            <p:oleObj spid="_x0000_s41987" name="Equation" r:id="rId7" imgW="495300" imgH="203200" progId="Equation.DSMT4">
              <p:embed/>
            </p:oleObj>
          </a:graphicData>
        </a:graphic>
      </p:graphicFrame>
      <p:graphicFrame>
        <p:nvGraphicFramePr>
          <p:cNvPr id="41988" name="Object 4"/>
          <p:cNvGraphicFramePr>
            <a:graphicFrameLocks noChangeAspect="1"/>
          </p:cNvGraphicFramePr>
          <p:nvPr/>
        </p:nvGraphicFramePr>
        <p:xfrm>
          <a:off x="6754813" y="1076325"/>
          <a:ext cx="2189162" cy="742950"/>
        </p:xfrm>
        <a:graphic>
          <a:graphicData uri="http://schemas.openxmlformats.org/presentationml/2006/ole">
            <p:oleObj spid="_x0000_s41988" name="Equation" r:id="rId8" imgW="711200" imgH="241300" progId="Equation.DSMT4">
              <p:embed/>
            </p:oleObj>
          </a:graphicData>
        </a:graphic>
      </p:graphicFrame>
      <p:graphicFrame>
        <p:nvGraphicFramePr>
          <p:cNvPr id="41989" name="Object 5"/>
          <p:cNvGraphicFramePr>
            <a:graphicFrameLocks noChangeAspect="1"/>
          </p:cNvGraphicFramePr>
          <p:nvPr/>
        </p:nvGraphicFramePr>
        <p:xfrm>
          <a:off x="5334000" y="3336925"/>
          <a:ext cx="1493838" cy="596900"/>
        </p:xfrm>
        <a:graphic>
          <a:graphicData uri="http://schemas.openxmlformats.org/presentationml/2006/ole">
            <p:oleObj spid="_x0000_s41989" name="Equation" r:id="rId9" imgW="508000" imgH="203200" progId="Equation.DSMT4">
              <p:embed/>
            </p:oleObj>
          </a:graphicData>
        </a:graphic>
      </p:graphicFrame>
      <p:sp>
        <p:nvSpPr>
          <p:cNvPr id="42001" name="TextBox 15"/>
          <p:cNvSpPr txBox="1">
            <a:spLocks noChangeArrowheads="1"/>
          </p:cNvSpPr>
          <p:nvPr/>
        </p:nvSpPr>
        <p:spPr bwMode="auto">
          <a:xfrm>
            <a:off x="333375" y="3336925"/>
            <a:ext cx="45434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l-PL">
                <a:solidFill>
                  <a:srgbClr val="FF99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In the present experiments:</a:t>
            </a:r>
          </a:p>
        </p:txBody>
      </p:sp>
      <p:sp>
        <p:nvSpPr>
          <p:cNvPr id="42002" name="TextBox 15"/>
          <p:cNvSpPr txBox="1">
            <a:spLocks noChangeArrowheads="1"/>
          </p:cNvSpPr>
          <p:nvPr/>
        </p:nvSpPr>
        <p:spPr bwMode="auto">
          <a:xfrm>
            <a:off x="2541588" y="523875"/>
            <a:ext cx="116522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IE" sz="2800">
                <a:solidFill>
                  <a:srgbClr val="FF6600"/>
                </a:solidFill>
              </a:rPr>
              <a:t>(νSM)</a:t>
            </a:r>
          </a:p>
        </p:txBody>
      </p:sp>
      <p:graphicFrame>
        <p:nvGraphicFramePr>
          <p:cNvPr id="41990" name="Object 6"/>
          <p:cNvGraphicFramePr>
            <a:graphicFrameLocks noChangeAspect="1"/>
          </p:cNvGraphicFramePr>
          <p:nvPr/>
        </p:nvGraphicFramePr>
        <p:xfrm>
          <a:off x="4514850" y="3346450"/>
          <a:ext cx="114300" cy="165100"/>
        </p:xfrm>
        <a:graphic>
          <a:graphicData uri="http://schemas.openxmlformats.org/presentationml/2006/ole">
            <p:oleObj spid="_x0000_s41990" name="Equation" r:id="rId10" imgW="114300" imgH="165100" progId="Equation.DSMT4">
              <p:embed/>
            </p:oleObj>
          </a:graphicData>
        </a:graphic>
      </p:graphicFrame>
      <p:graphicFrame>
        <p:nvGraphicFramePr>
          <p:cNvPr id="41991" name="Object 7"/>
          <p:cNvGraphicFramePr>
            <a:graphicFrameLocks noChangeAspect="1"/>
          </p:cNvGraphicFramePr>
          <p:nvPr/>
        </p:nvGraphicFramePr>
        <p:xfrm>
          <a:off x="2971800" y="6248400"/>
          <a:ext cx="868363" cy="327025"/>
        </p:xfrm>
        <a:graphic>
          <a:graphicData uri="http://schemas.openxmlformats.org/presentationml/2006/ole">
            <p:oleObj spid="_x0000_s41991" name="Equation" r:id="rId11" imgW="190500" imgH="1270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46BD4C-EC59-154F-BC08-0836E7173258}" type="slidenum">
              <a:rPr lang="en-US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43011" name="Text Box 6"/>
          <p:cNvSpPr txBox="1">
            <a:spLocks noChangeArrowheads="1"/>
          </p:cNvSpPr>
          <p:nvPr/>
        </p:nvSpPr>
        <p:spPr bwMode="auto">
          <a:xfrm>
            <a:off x="468313" y="1700213"/>
            <a:ext cx="8135937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5400" b="1">
                <a:solidFill>
                  <a:srgbClr val="FF9900"/>
                </a:solidFill>
                <a:latin typeface="Arial" pitchFamily="-110" charset="0"/>
              </a:rPr>
              <a:t>What we know </a:t>
            </a:r>
          </a:p>
          <a:p>
            <a:pPr algn="ctr">
              <a:spcBef>
                <a:spcPct val="50000"/>
              </a:spcBef>
            </a:pPr>
            <a:r>
              <a:rPr lang="pl-PL" sz="5400" b="1">
                <a:solidFill>
                  <a:srgbClr val="FF9900"/>
                </a:solidFill>
                <a:latin typeface="Arial" pitchFamily="-110" charset="0"/>
              </a:rPr>
              <a:t>from </a:t>
            </a:r>
          </a:p>
          <a:p>
            <a:pPr algn="ctr">
              <a:spcBef>
                <a:spcPct val="50000"/>
              </a:spcBef>
            </a:pPr>
            <a:r>
              <a:rPr lang="pl-PL" sz="5400" b="1">
                <a:solidFill>
                  <a:srgbClr val="FF9900"/>
                </a:solidFill>
                <a:latin typeface="Arial" pitchFamily="-110" charset="0"/>
              </a:rPr>
              <a:t>experiments??</a:t>
            </a:r>
            <a:endParaRPr lang="en-US" sz="5400" b="1" dirty="0">
              <a:solidFill>
                <a:srgbClr val="FF9900"/>
              </a:solidFill>
              <a:latin typeface="Arial" pitchFamily="-11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2E1A60-C9DA-304A-A041-DD6995E2C35C}" type="slidenum">
              <a:rPr lang="en-US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44040" name="Rectangle 4"/>
          <p:cNvSpPr>
            <a:spLocks noChangeArrowheads="1"/>
          </p:cNvSpPr>
          <p:nvPr/>
        </p:nvSpPr>
        <p:spPr bwMode="auto">
          <a:xfrm>
            <a:off x="838200" y="152400"/>
            <a:ext cx="7467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l-PL" altLang="ja-JP" sz="3200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3) Present experimental data</a:t>
            </a:r>
            <a:endParaRPr lang="pl-PL" sz="3200">
              <a:solidFill>
                <a:srgbClr val="FFFF00"/>
              </a:solidFill>
              <a:latin typeface="Comic Sans MS" pitchFamily="-110" charset="0"/>
              <a:ea typeface="Comic Sans MS" pitchFamily="-110" charset="0"/>
              <a:cs typeface="Comic Sans MS" pitchFamily="-110" charset="0"/>
            </a:endParaRPr>
          </a:p>
        </p:txBody>
      </p:sp>
      <p:sp>
        <p:nvSpPr>
          <p:cNvPr id="44041" name="TextBox 5"/>
          <p:cNvSpPr txBox="1">
            <a:spLocks noChangeArrowheads="1"/>
          </p:cNvSpPr>
          <p:nvPr/>
        </p:nvSpPr>
        <p:spPr bwMode="auto">
          <a:xfrm>
            <a:off x="609600" y="1295400"/>
            <a:ext cx="830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l-PL">
                <a:solidFill>
                  <a:srgbClr val="CCCC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1) Very preciselly we know masses of charged leptons </a:t>
            </a:r>
          </a:p>
        </p:txBody>
      </p:sp>
      <p:graphicFrame>
        <p:nvGraphicFramePr>
          <p:cNvPr id="44034" name="Object 2"/>
          <p:cNvGraphicFramePr>
            <a:graphicFrameLocks noChangeAspect="1"/>
          </p:cNvGraphicFramePr>
          <p:nvPr/>
        </p:nvGraphicFramePr>
        <p:xfrm>
          <a:off x="4514850" y="3346450"/>
          <a:ext cx="114300" cy="165100"/>
        </p:xfrm>
        <a:graphic>
          <a:graphicData uri="http://schemas.openxmlformats.org/presentationml/2006/ole">
            <p:oleObj spid="_x0000_s44034" name="Equation" r:id="rId3" imgW="114300" imgH="165100" progId="Equation.DSMT4">
              <p:embed/>
            </p:oleObj>
          </a:graphicData>
        </a:graphic>
      </p:graphicFrame>
      <p:graphicFrame>
        <p:nvGraphicFramePr>
          <p:cNvPr id="44035" name="Object 3"/>
          <p:cNvGraphicFramePr>
            <a:graphicFrameLocks noChangeAspect="1"/>
          </p:cNvGraphicFramePr>
          <p:nvPr/>
        </p:nvGraphicFramePr>
        <p:xfrm>
          <a:off x="1931988" y="2025650"/>
          <a:ext cx="5394325" cy="1485900"/>
        </p:xfrm>
        <a:graphic>
          <a:graphicData uri="http://schemas.openxmlformats.org/presentationml/2006/ole">
            <p:oleObj spid="_x0000_s44035" name="Equation" r:id="rId4" imgW="2489200" imgH="685800" progId="Equation.DSMT4">
              <p:embed/>
            </p:oleObj>
          </a:graphicData>
        </a:graphic>
      </p:graphicFrame>
      <p:sp>
        <p:nvSpPr>
          <p:cNvPr id="44042" name="TextBox 9"/>
          <p:cNvSpPr txBox="1">
            <a:spLocks noChangeArrowheads="1"/>
          </p:cNvSpPr>
          <p:nvPr/>
        </p:nvSpPr>
        <p:spPr bwMode="auto">
          <a:xfrm>
            <a:off x="762000" y="3657600"/>
            <a:ext cx="670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l-PL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2) Neutrino masses we know indirectly</a:t>
            </a:r>
          </a:p>
        </p:txBody>
      </p:sp>
      <p:graphicFrame>
        <p:nvGraphicFramePr>
          <p:cNvPr id="44036" name="Object 4"/>
          <p:cNvGraphicFramePr>
            <a:graphicFrameLocks noChangeAspect="1"/>
          </p:cNvGraphicFramePr>
          <p:nvPr/>
        </p:nvGraphicFramePr>
        <p:xfrm>
          <a:off x="3886200" y="4267200"/>
          <a:ext cx="2667000" cy="766763"/>
        </p:xfrm>
        <a:graphic>
          <a:graphicData uri="http://schemas.openxmlformats.org/presentationml/2006/ole">
            <p:oleObj spid="_x0000_s44036" name="Equation" r:id="rId5" imgW="1104900" imgH="317500" progId="Equation.DSMT4">
              <p:embed/>
            </p:oleObj>
          </a:graphicData>
        </a:graphic>
      </p:graphicFrame>
      <p:sp>
        <p:nvSpPr>
          <p:cNvPr id="44043" name="TextBox 11"/>
          <p:cNvSpPr txBox="1">
            <a:spLocks noChangeArrowheads="1"/>
          </p:cNvSpPr>
          <p:nvPr/>
        </p:nvSpPr>
        <p:spPr bwMode="auto">
          <a:xfrm>
            <a:off x="1676400" y="4267200"/>
            <a:ext cx="1828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pl-PL" sz="2000" i="1">
                <a:solidFill>
                  <a:srgbClr val="FF9900"/>
                </a:solidFill>
              </a:rPr>
              <a:t>From tritium beta decay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676400" y="4119563"/>
            <a:ext cx="5105400" cy="1062037"/>
          </a:xfrm>
          <a:prstGeom prst="rect">
            <a:avLst/>
          </a:prstGeom>
          <a:noFill/>
          <a:ln w="28575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sz="1800"/>
          </a:p>
        </p:txBody>
      </p:sp>
      <p:graphicFrame>
        <p:nvGraphicFramePr>
          <p:cNvPr id="44037" name="Object 5"/>
          <p:cNvGraphicFramePr>
            <a:graphicFrameLocks noChangeAspect="1"/>
          </p:cNvGraphicFramePr>
          <p:nvPr/>
        </p:nvGraphicFramePr>
        <p:xfrm>
          <a:off x="3200400" y="5448300"/>
          <a:ext cx="4030663" cy="533400"/>
        </p:xfrm>
        <a:graphic>
          <a:graphicData uri="http://schemas.openxmlformats.org/presentationml/2006/ole">
            <p:oleObj spid="_x0000_s44037" name="Equation" r:id="rId6" imgW="1727200" imgH="228600" progId="Equation.DSMT4">
              <p:embed/>
            </p:oleObj>
          </a:graphicData>
        </a:graphic>
      </p:graphicFrame>
      <p:graphicFrame>
        <p:nvGraphicFramePr>
          <p:cNvPr id="44038" name="Object 6"/>
          <p:cNvGraphicFramePr>
            <a:graphicFrameLocks noChangeAspect="1"/>
          </p:cNvGraphicFramePr>
          <p:nvPr/>
        </p:nvGraphicFramePr>
        <p:xfrm>
          <a:off x="3200400" y="6134100"/>
          <a:ext cx="4267200" cy="515938"/>
        </p:xfrm>
        <a:graphic>
          <a:graphicData uri="http://schemas.openxmlformats.org/presentationml/2006/ole">
            <p:oleObj spid="_x0000_s44038" name="Equation" r:id="rId7" imgW="1892300" imgH="228600" progId="Equation.DSMT4">
              <p:embed/>
            </p:oleObj>
          </a:graphicData>
        </a:graphic>
      </p:graphicFrame>
      <p:sp>
        <p:nvSpPr>
          <p:cNvPr id="44045" name="TextBox 15"/>
          <p:cNvSpPr txBox="1">
            <a:spLocks noChangeArrowheads="1"/>
          </p:cNvSpPr>
          <p:nvPr/>
        </p:nvSpPr>
        <p:spPr bwMode="auto">
          <a:xfrm>
            <a:off x="1371600" y="5562600"/>
            <a:ext cx="16764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pl-PL" sz="2000" i="1">
                <a:solidFill>
                  <a:srgbClr val="FF9900"/>
                </a:solidFill>
              </a:rPr>
              <a:t>From oscillation experiments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371600" y="5448300"/>
            <a:ext cx="6096000" cy="1257300"/>
          </a:xfrm>
          <a:prstGeom prst="rect">
            <a:avLst/>
          </a:prstGeom>
          <a:noFill/>
          <a:ln w="28575" cmpd="sng">
            <a:solidFill>
              <a:srgbClr val="FF99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77B0AE-A901-DE49-B684-72194F586334}" type="slidenum">
              <a:rPr lang="en-US"/>
              <a:pPr>
                <a:defRPr/>
              </a:pPr>
              <a:t>15</a:t>
            </a:fld>
            <a:endParaRPr lang="en-US" dirty="0"/>
          </a:p>
        </p:txBody>
      </p:sp>
      <p:graphicFrame>
        <p:nvGraphicFramePr>
          <p:cNvPr id="45058" name="Object 2"/>
          <p:cNvGraphicFramePr>
            <a:graphicFrameLocks noChangeAspect="1"/>
          </p:cNvGraphicFramePr>
          <p:nvPr/>
        </p:nvGraphicFramePr>
        <p:xfrm>
          <a:off x="152400" y="296863"/>
          <a:ext cx="6597650" cy="1658937"/>
        </p:xfrm>
        <a:graphic>
          <a:graphicData uri="http://schemas.openxmlformats.org/presentationml/2006/ole">
            <p:oleObj spid="_x0000_s45058" name="Equation" r:id="rId3" imgW="3670300" imgH="863600" progId="Equation.DSMT4">
              <p:embed/>
            </p:oleObj>
          </a:graphicData>
        </a:graphic>
      </p:graphicFrame>
      <p:graphicFrame>
        <p:nvGraphicFramePr>
          <p:cNvPr id="45059" name="Object 3"/>
          <p:cNvGraphicFramePr>
            <a:graphicFrameLocks noChangeAspect="1"/>
          </p:cNvGraphicFramePr>
          <p:nvPr/>
        </p:nvGraphicFramePr>
        <p:xfrm>
          <a:off x="6750050" y="296863"/>
          <a:ext cx="2393950" cy="1658937"/>
        </p:xfrm>
        <a:graphic>
          <a:graphicData uri="http://schemas.openxmlformats.org/presentationml/2006/ole">
            <p:oleObj spid="_x0000_s45059" name="Equation" r:id="rId4" imgW="1130300" imgH="736600" progId="Equation.DSMT4">
              <p:embed/>
            </p:oleObj>
          </a:graphicData>
        </a:graphic>
      </p:graphicFrame>
      <p:graphicFrame>
        <p:nvGraphicFramePr>
          <p:cNvPr id="45060" name="Object 4"/>
          <p:cNvGraphicFramePr>
            <a:graphicFrameLocks noChangeAspect="1"/>
          </p:cNvGraphicFramePr>
          <p:nvPr/>
        </p:nvGraphicFramePr>
        <p:xfrm>
          <a:off x="2330450" y="3162300"/>
          <a:ext cx="4419600" cy="685800"/>
        </p:xfrm>
        <a:graphic>
          <a:graphicData uri="http://schemas.openxmlformats.org/presentationml/2006/ole">
            <p:oleObj spid="_x0000_s45060" name="Equation" r:id="rId5" imgW="1473200" imgH="228600" progId="Equation.DSMT4">
              <p:embed/>
            </p:oleObj>
          </a:graphicData>
        </a:graphic>
      </p:graphicFrame>
      <p:sp>
        <p:nvSpPr>
          <p:cNvPr id="45065" name="TextBox 5"/>
          <p:cNvSpPr txBox="1">
            <a:spLocks noChangeArrowheads="1"/>
          </p:cNvSpPr>
          <p:nvPr/>
        </p:nvSpPr>
        <p:spPr bwMode="auto">
          <a:xfrm>
            <a:off x="685800" y="2514600"/>
            <a:ext cx="551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l-PL">
                <a:solidFill>
                  <a:srgbClr val="FF66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From oscillation experiments:</a:t>
            </a:r>
          </a:p>
        </p:txBody>
      </p:sp>
      <p:graphicFrame>
        <p:nvGraphicFramePr>
          <p:cNvPr id="45061" name="Object 5"/>
          <p:cNvGraphicFramePr>
            <a:graphicFrameLocks noChangeAspect="1"/>
          </p:cNvGraphicFramePr>
          <p:nvPr/>
        </p:nvGraphicFramePr>
        <p:xfrm>
          <a:off x="2330450" y="4038600"/>
          <a:ext cx="3384550" cy="725488"/>
        </p:xfrm>
        <a:graphic>
          <a:graphicData uri="http://schemas.openxmlformats.org/presentationml/2006/ole">
            <p:oleObj spid="_x0000_s45061" name="Equation" r:id="rId6" imgW="1066800" imgH="228600" progId="Equation.DSMT4">
              <p:embed/>
            </p:oleObj>
          </a:graphicData>
        </a:graphic>
      </p:graphicFrame>
      <p:graphicFrame>
        <p:nvGraphicFramePr>
          <p:cNvPr id="45062" name="Object 6"/>
          <p:cNvGraphicFramePr>
            <a:graphicFrameLocks noChangeAspect="1"/>
          </p:cNvGraphicFramePr>
          <p:nvPr/>
        </p:nvGraphicFramePr>
        <p:xfrm>
          <a:off x="2390775" y="5905500"/>
          <a:ext cx="3171825" cy="685800"/>
        </p:xfrm>
        <a:graphic>
          <a:graphicData uri="http://schemas.openxmlformats.org/presentationml/2006/ole">
            <p:oleObj spid="_x0000_s45062" name="Equation" r:id="rId7" imgW="939800" imgH="203200" progId="Equation.DSMT4">
              <p:embed/>
            </p:oleObj>
          </a:graphicData>
        </a:graphic>
      </p:graphicFrame>
      <p:sp>
        <p:nvSpPr>
          <p:cNvPr id="10" name="Rectangle 9"/>
          <p:cNvSpPr/>
          <p:nvPr/>
        </p:nvSpPr>
        <p:spPr>
          <a:xfrm>
            <a:off x="1676400" y="3162300"/>
            <a:ext cx="5181600" cy="3543300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sz="1800"/>
          </a:p>
        </p:txBody>
      </p:sp>
      <p:graphicFrame>
        <p:nvGraphicFramePr>
          <p:cNvPr id="45063" name="Object 7"/>
          <p:cNvGraphicFramePr>
            <a:graphicFrameLocks noChangeAspect="1"/>
          </p:cNvGraphicFramePr>
          <p:nvPr/>
        </p:nvGraphicFramePr>
        <p:xfrm>
          <a:off x="2330450" y="5029200"/>
          <a:ext cx="3338513" cy="723900"/>
        </p:xfrm>
        <a:graphic>
          <a:graphicData uri="http://schemas.openxmlformats.org/presentationml/2006/ole">
            <p:oleObj spid="_x0000_s45063" name="Equation" r:id="rId8" imgW="1054100" imgH="228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8F8DB5-057B-3347-8DE7-A549CC29ABD1}" type="slidenum">
              <a:rPr lang="en-US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4608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1763" y="914400"/>
            <a:ext cx="3475037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5" name="Text Box 6"/>
          <p:cNvSpPr txBox="1">
            <a:spLocks noChangeArrowheads="1"/>
          </p:cNvSpPr>
          <p:nvPr/>
        </p:nvSpPr>
        <p:spPr bwMode="auto">
          <a:xfrm>
            <a:off x="838200" y="0"/>
            <a:ext cx="533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4000" i="1">
                <a:solidFill>
                  <a:srgbClr val="FF9900"/>
                </a:solidFill>
              </a:rPr>
              <a:t>We do not know!!</a:t>
            </a:r>
            <a:endParaRPr lang="en-US" sz="3200" dirty="0"/>
          </a:p>
        </p:txBody>
      </p:sp>
      <p:sp>
        <p:nvSpPr>
          <p:cNvPr id="46086" name="TextBox 7"/>
          <p:cNvSpPr txBox="1">
            <a:spLocks noChangeArrowheads="1"/>
          </p:cNvSpPr>
          <p:nvPr/>
        </p:nvSpPr>
        <p:spPr bwMode="auto">
          <a:xfrm>
            <a:off x="381000" y="1066800"/>
            <a:ext cx="483076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en-IE">
                <a:solidFill>
                  <a:srgbClr val="85C2FF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A)The neutrino mass scheme:</a:t>
            </a:r>
          </a:p>
          <a:p>
            <a:pPr>
              <a:spcAft>
                <a:spcPts val="600"/>
              </a:spcAft>
              <a:buFont typeface="Lucida Grande CE" pitchFamily="-110" charset="-18"/>
              <a:buChar char="✰"/>
            </a:pPr>
            <a:r>
              <a:rPr lang="en-IE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Mass hierarchy</a:t>
            </a:r>
          </a:p>
          <a:p>
            <a:pPr>
              <a:spcAft>
                <a:spcPts val="600"/>
              </a:spcAft>
              <a:buFont typeface="Lucida Grande CE" pitchFamily="-110" charset="-18"/>
              <a:buChar char="✰"/>
            </a:pPr>
            <a:r>
              <a:rPr lang="en-IE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Inverse mass hierarchy</a:t>
            </a:r>
          </a:p>
          <a:p>
            <a:pPr>
              <a:spcAft>
                <a:spcPts val="600"/>
              </a:spcAft>
              <a:buFont typeface="Lucida Grande CE" pitchFamily="-110" charset="-18"/>
              <a:buChar char="✰"/>
            </a:pPr>
            <a:r>
              <a:rPr lang="en-IE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Degenerate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" y="3429000"/>
            <a:ext cx="64770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IE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/>
                <a:ea typeface="Arial" pitchFamily="27" charset="0"/>
                <a:cs typeface="Comic Sans MS"/>
              </a:rPr>
              <a:t>B) Neutrino nature - Dirac or Majorana</a:t>
            </a:r>
          </a:p>
        </p:txBody>
      </p:sp>
      <p:sp>
        <p:nvSpPr>
          <p:cNvPr id="46088" name="TextBox 9"/>
          <p:cNvSpPr txBox="1">
            <a:spLocks noChangeArrowheads="1"/>
          </p:cNvSpPr>
          <p:nvPr/>
        </p:nvSpPr>
        <p:spPr bwMode="auto">
          <a:xfrm>
            <a:off x="381000" y="4191000"/>
            <a:ext cx="7315200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en-IE">
                <a:solidFill>
                  <a:srgbClr val="85C2FF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C) Are the CP symmetry violated or no, phases</a:t>
            </a:r>
          </a:p>
          <a:p>
            <a:pPr>
              <a:spcAft>
                <a:spcPts val="600"/>
              </a:spcAft>
              <a:buFont typeface="Lucida Grande CE" pitchFamily="-110" charset="-18"/>
              <a:buChar char="✰"/>
            </a:pPr>
            <a:r>
              <a:rPr lang="en-IE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Dirac - </a:t>
            </a:r>
            <a:r>
              <a:rPr lang="en-IE">
                <a:solidFill>
                  <a:srgbClr val="FFFF00"/>
                </a:solidFill>
                <a:latin typeface="Lucida Grande" pitchFamily="-110" charset="0"/>
                <a:ea typeface="Lucida Grande" pitchFamily="-110" charset="0"/>
                <a:cs typeface="Lucida Grande" pitchFamily="-110" charset="0"/>
              </a:rPr>
              <a:t>δ,</a:t>
            </a:r>
          </a:p>
          <a:p>
            <a:pPr>
              <a:spcAft>
                <a:spcPts val="600"/>
              </a:spcAft>
              <a:buFont typeface="Lucida Grande CE" pitchFamily="-110" charset="-18"/>
              <a:buChar char="✰"/>
            </a:pPr>
            <a:r>
              <a:rPr lang="en-IE">
                <a:solidFill>
                  <a:srgbClr val="FFFF00"/>
                </a:solidFill>
                <a:latin typeface="Lucida Grande" pitchFamily="-110" charset="0"/>
                <a:ea typeface="Lucida Grande" pitchFamily="-110" charset="0"/>
                <a:cs typeface="Lucida Grande" pitchFamily="-110" charset="0"/>
              </a:rPr>
              <a:t> Majorana  -  α</a:t>
            </a:r>
            <a:r>
              <a:rPr lang="en-IE" baseline="-25000">
                <a:solidFill>
                  <a:srgbClr val="FFFF00"/>
                </a:solidFill>
                <a:latin typeface="Lucida Grande" pitchFamily="-110" charset="0"/>
                <a:ea typeface="Lucida Grande" pitchFamily="-110" charset="0"/>
                <a:cs typeface="Lucida Grande" pitchFamily="-110" charset="0"/>
              </a:rPr>
              <a:t>1</a:t>
            </a:r>
            <a:r>
              <a:rPr lang="en-IE">
                <a:solidFill>
                  <a:srgbClr val="FFFF00"/>
                </a:solidFill>
                <a:latin typeface="Lucida Grande" pitchFamily="-110" charset="0"/>
                <a:ea typeface="Lucida Grande" pitchFamily="-110" charset="0"/>
                <a:cs typeface="Lucida Grande" pitchFamily="-110" charset="0"/>
              </a:rPr>
              <a:t>, α</a:t>
            </a:r>
            <a:r>
              <a:rPr lang="en-IE" baseline="-25000">
                <a:solidFill>
                  <a:srgbClr val="FFFF00"/>
                </a:solidFill>
                <a:latin typeface="Lucida Grande" pitchFamily="-110" charset="0"/>
                <a:ea typeface="Lucida Grande" pitchFamily="-110" charset="0"/>
                <a:cs typeface="Lucida Grande" pitchFamily="-110" charset="0"/>
              </a:rPr>
              <a:t>2</a:t>
            </a:r>
            <a:r>
              <a:rPr lang="en-IE">
                <a:solidFill>
                  <a:srgbClr val="FFFF00"/>
                </a:solidFill>
                <a:latin typeface="Lucida Grande" pitchFamily="-110" charset="0"/>
                <a:ea typeface="Lucida Grande" pitchFamily="-110" charset="0"/>
                <a:cs typeface="Lucida Grande" pitchFamily="-110" charset="0"/>
              </a:rPr>
              <a:t> </a:t>
            </a:r>
            <a:endParaRPr lang="en-IE">
              <a:solidFill>
                <a:srgbClr val="FFFF00"/>
              </a:solidFill>
              <a:latin typeface="Comic Sans MS" pitchFamily="-110" charset="0"/>
              <a:ea typeface="Comic Sans MS" pitchFamily="-110" charset="0"/>
              <a:cs typeface="Comic Sans MS" pitchFamily="-110" charset="0"/>
            </a:endParaRPr>
          </a:p>
        </p:txBody>
      </p:sp>
      <p:graphicFrame>
        <p:nvGraphicFramePr>
          <p:cNvPr id="46082" name="Object 2"/>
          <p:cNvGraphicFramePr>
            <a:graphicFrameLocks noChangeAspect="1"/>
          </p:cNvGraphicFramePr>
          <p:nvPr/>
        </p:nvGraphicFramePr>
        <p:xfrm>
          <a:off x="4514850" y="3346450"/>
          <a:ext cx="114300" cy="165100"/>
        </p:xfrm>
        <a:graphic>
          <a:graphicData uri="http://schemas.openxmlformats.org/presentationml/2006/ole">
            <p:oleObj spid="_x0000_s46082" name="Equation" r:id="rId4" imgW="114300" imgH="165100" progId="Equation.DSMT4">
              <p:embed/>
            </p:oleObj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81000" y="6019800"/>
            <a:ext cx="64770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IE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/>
                <a:ea typeface="Arial" pitchFamily="27" charset="0"/>
                <a:cs typeface="Comic Sans MS"/>
              </a:rPr>
              <a:t>D) Is mixing angle θ</a:t>
            </a:r>
            <a:r>
              <a:rPr lang="en-IE" baseline="-250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/>
                <a:ea typeface="Arial" pitchFamily="27" charset="0"/>
                <a:cs typeface="Comic Sans MS"/>
              </a:rPr>
              <a:t>13</a:t>
            </a:r>
            <a:r>
              <a:rPr lang="en-IE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/>
                <a:ea typeface="Arial" pitchFamily="27" charset="0"/>
                <a:cs typeface="Comic Sans MS"/>
              </a:rPr>
              <a:t> different from zero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1BEB88-3E31-334C-88DD-A3EEB77859AA}" type="slidenum">
              <a:rPr lang="en-US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47107" name="Text Box 6"/>
          <p:cNvSpPr txBox="1">
            <a:spLocks noChangeArrowheads="1"/>
          </p:cNvSpPr>
          <p:nvPr/>
        </p:nvSpPr>
        <p:spPr bwMode="auto">
          <a:xfrm>
            <a:off x="468313" y="609600"/>
            <a:ext cx="8135937" cy="466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5400" b="1">
                <a:solidFill>
                  <a:srgbClr val="FF9900"/>
                </a:solidFill>
                <a:latin typeface="Arial" pitchFamily="-110" charset="0"/>
              </a:rPr>
              <a:t>Neutrinos </a:t>
            </a:r>
          </a:p>
          <a:p>
            <a:pPr algn="ctr">
              <a:spcBef>
                <a:spcPct val="50000"/>
              </a:spcBef>
            </a:pPr>
            <a:r>
              <a:rPr lang="pl-PL" sz="5400" b="1">
                <a:solidFill>
                  <a:srgbClr val="FF9900"/>
                </a:solidFill>
                <a:latin typeface="Arial" pitchFamily="-110" charset="0"/>
              </a:rPr>
              <a:t>in the </a:t>
            </a:r>
          </a:p>
          <a:p>
            <a:pPr algn="ctr">
              <a:spcBef>
                <a:spcPct val="50000"/>
              </a:spcBef>
            </a:pPr>
            <a:r>
              <a:rPr lang="pl-PL" sz="5400" b="1">
                <a:solidFill>
                  <a:srgbClr val="FF9900"/>
                </a:solidFill>
                <a:latin typeface="Arial" pitchFamily="-110" charset="0"/>
              </a:rPr>
              <a:t>New Standard Model</a:t>
            </a:r>
          </a:p>
          <a:p>
            <a:pPr algn="ctr">
              <a:spcBef>
                <a:spcPct val="50000"/>
              </a:spcBef>
            </a:pPr>
            <a:r>
              <a:rPr lang="en-US" sz="5400" b="1" dirty="0">
                <a:solidFill>
                  <a:srgbClr val="FF99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(</a:t>
            </a:r>
            <a:r>
              <a:rPr lang="en-US" sz="5400" b="1" dirty="0">
                <a:solidFill>
                  <a:srgbClr val="FF9900"/>
                </a:solidFill>
                <a:latin typeface="Lucida Grande" pitchFamily="-110" charset="0"/>
                <a:ea typeface="Lucida Grande" pitchFamily="-110" charset="0"/>
                <a:cs typeface="Lucida Grande" pitchFamily="-110" charset="0"/>
              </a:rPr>
              <a:t>ν</a:t>
            </a:r>
            <a:r>
              <a:rPr lang="en-US" sz="5400" b="1" dirty="0">
                <a:solidFill>
                  <a:srgbClr val="FF99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SM)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372CB4-3847-4C46-B14F-329A13681EF8}" type="slidenum">
              <a:rPr lang="en-US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228600" y="228600"/>
            <a:ext cx="86106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l-PL" altLang="ja-JP" sz="3200">
                <a:solidFill>
                  <a:srgbClr val="FF99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4) Neutrinos in the SM with massive</a:t>
            </a:r>
            <a:br>
              <a:rPr lang="pl-PL" altLang="ja-JP" sz="3200">
                <a:solidFill>
                  <a:srgbClr val="FF99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</a:br>
            <a:r>
              <a:rPr lang="pl-PL" altLang="ja-JP" sz="3200">
                <a:solidFill>
                  <a:srgbClr val="FF99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    neutrino</a:t>
            </a:r>
            <a:endParaRPr lang="pl-PL" sz="3200">
              <a:solidFill>
                <a:srgbClr val="FF9900"/>
              </a:solidFill>
              <a:latin typeface="Comic Sans MS" pitchFamily="-110" charset="0"/>
              <a:ea typeface="Comic Sans MS" pitchFamily="-110" charset="0"/>
              <a:cs typeface="Comic Sans MS" pitchFamily="-110" charset="0"/>
            </a:endParaRPr>
          </a:p>
        </p:txBody>
      </p:sp>
      <p:sp>
        <p:nvSpPr>
          <p:cNvPr id="48133" name="TextBox 5"/>
          <p:cNvSpPr txBox="1">
            <a:spLocks noChangeArrowheads="1"/>
          </p:cNvSpPr>
          <p:nvPr/>
        </p:nvSpPr>
        <p:spPr bwMode="auto">
          <a:xfrm>
            <a:off x="228600" y="1306513"/>
            <a:ext cx="86106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l-PL" sz="2800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Durinng last two years two important properties of neutrino oscillation were discused:  </a:t>
            </a:r>
          </a:p>
        </p:txBody>
      </p:sp>
      <p:sp>
        <p:nvSpPr>
          <p:cNvPr id="51206" name="TextBox 6"/>
          <p:cNvSpPr txBox="1">
            <a:spLocks noChangeArrowheads="1"/>
          </p:cNvSpPr>
          <p:nvPr/>
        </p:nvSpPr>
        <p:spPr bwMode="auto">
          <a:xfrm>
            <a:off x="1524000" y="2362200"/>
            <a:ext cx="6096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 typeface="Arial" pitchFamily="27" charset="0"/>
              <a:buChar char="•"/>
              <a:defRPr/>
            </a:pPr>
            <a:r>
              <a:rPr lang="pl-PL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27" charset="0"/>
                <a:ea typeface="Arial" pitchFamily="27" charset="0"/>
                <a:cs typeface="Arial" pitchFamily="27" charset="0"/>
              </a:rPr>
              <a:t>  </a:t>
            </a:r>
            <a:r>
              <a:rPr lang="pl-PL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/>
                <a:ea typeface="Arial" pitchFamily="27" charset="0"/>
                <a:cs typeface="Comic Sans MS"/>
              </a:rPr>
              <a:t>Mössbauer Neutrinos,</a:t>
            </a:r>
          </a:p>
          <a:p>
            <a:pPr>
              <a:defRPr/>
            </a:pPr>
            <a:endParaRPr lang="pl-PL" dirty="0">
              <a:solidFill>
                <a:schemeClr val="accent1">
                  <a:lumMod val="60000"/>
                  <a:lumOff val="40000"/>
                </a:schemeClr>
              </a:solidFill>
              <a:latin typeface="Comic Sans MS"/>
              <a:ea typeface="Arial" pitchFamily="27" charset="0"/>
              <a:cs typeface="Comic Sans MS"/>
            </a:endParaRPr>
          </a:p>
          <a:p>
            <a:pPr>
              <a:buFont typeface="Arial" pitchFamily="27" charset="0"/>
              <a:buChar char="•"/>
              <a:defRPr/>
            </a:pPr>
            <a:r>
              <a:rPr lang="pl-PL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/>
                <a:ea typeface="Arial" pitchFamily="27" charset="0"/>
                <a:cs typeface="Comic Sans MS"/>
              </a:rPr>
              <a:t>  Anomaly observed in the  GSI</a:t>
            </a:r>
          </a:p>
        </p:txBody>
      </p:sp>
      <p:graphicFrame>
        <p:nvGraphicFramePr>
          <p:cNvPr id="48130" name="Object 2"/>
          <p:cNvGraphicFramePr>
            <a:graphicFrameLocks noChangeAspect="1"/>
          </p:cNvGraphicFramePr>
          <p:nvPr/>
        </p:nvGraphicFramePr>
        <p:xfrm>
          <a:off x="1143000" y="5418138"/>
          <a:ext cx="6134100" cy="776287"/>
        </p:xfrm>
        <a:graphic>
          <a:graphicData uri="http://schemas.openxmlformats.org/presentationml/2006/ole">
            <p:oleObj spid="_x0000_s48130" name="Equation" r:id="rId3" imgW="1930400" imgH="228600" progId="Equation.DSMT4">
              <p:embed/>
            </p:oleObj>
          </a:graphicData>
        </a:graphic>
      </p:graphicFrame>
      <p:sp>
        <p:nvSpPr>
          <p:cNvPr id="48135" name="TextBox 8"/>
          <p:cNvSpPr txBox="1">
            <a:spLocks noChangeArrowheads="1"/>
          </p:cNvSpPr>
          <p:nvPr/>
        </p:nvSpPr>
        <p:spPr bwMode="auto">
          <a:xfrm>
            <a:off x="228600" y="4181475"/>
            <a:ext cx="4953000" cy="523875"/>
          </a:xfrm>
          <a:prstGeom prst="rect">
            <a:avLst/>
          </a:prstGeom>
          <a:solidFill>
            <a:srgbClr val="660066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l-PL" sz="2800" dirty="0">
                <a:solidFill>
                  <a:srgbClr val="99FF33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MÖSSBAUER NEUTRINOS</a:t>
            </a:r>
          </a:p>
        </p:txBody>
      </p:sp>
      <p:sp>
        <p:nvSpPr>
          <p:cNvPr id="48136" name="TextBox 9"/>
          <p:cNvSpPr txBox="1">
            <a:spLocks noChangeArrowheads="1"/>
          </p:cNvSpPr>
          <p:nvPr/>
        </p:nvSpPr>
        <p:spPr bwMode="auto">
          <a:xfrm>
            <a:off x="5486400" y="4038600"/>
            <a:ext cx="35433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l-PL" sz="1800"/>
              <a:t>W.M.Visscher, 1959</a:t>
            </a:r>
          </a:p>
          <a:p>
            <a:r>
              <a:rPr lang="pl-PL" sz="1800"/>
              <a:t>W.P. Kells, J.P. Schiffer,1983</a:t>
            </a:r>
          </a:p>
          <a:p>
            <a:r>
              <a:rPr lang="pl-PL" sz="1800"/>
              <a:t>R.S. Raghavan,2006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AB5FFC-C0D0-5147-8878-97C21C7F1CE5}" type="slidenum">
              <a:rPr lang="en-US"/>
              <a:pPr>
                <a:defRPr/>
              </a:pPr>
              <a:t>19</a:t>
            </a:fld>
            <a:endParaRPr lang="en-US" dirty="0"/>
          </a:p>
        </p:txBody>
      </p:sp>
      <p:graphicFrame>
        <p:nvGraphicFramePr>
          <p:cNvPr id="49154" name="Object 2"/>
          <p:cNvGraphicFramePr>
            <a:graphicFrameLocks noChangeAspect="1"/>
          </p:cNvGraphicFramePr>
          <p:nvPr/>
        </p:nvGraphicFramePr>
        <p:xfrm>
          <a:off x="463550" y="4419600"/>
          <a:ext cx="4876800" cy="914400"/>
        </p:xfrm>
        <a:graphic>
          <a:graphicData uri="http://schemas.openxmlformats.org/presentationml/2006/ole">
            <p:oleObj spid="_x0000_s49154" name="Equation" r:id="rId3" imgW="1219200" imgH="228600" progId="Equation.DSMT4">
              <p:embed/>
            </p:oleObj>
          </a:graphicData>
        </a:graphic>
      </p:graphicFrame>
      <p:graphicFrame>
        <p:nvGraphicFramePr>
          <p:cNvPr id="49155" name="Object 3"/>
          <p:cNvGraphicFramePr>
            <a:graphicFrameLocks noChangeAspect="1"/>
          </p:cNvGraphicFramePr>
          <p:nvPr/>
        </p:nvGraphicFramePr>
        <p:xfrm>
          <a:off x="4514850" y="3346450"/>
          <a:ext cx="114300" cy="165100"/>
        </p:xfrm>
        <a:graphic>
          <a:graphicData uri="http://schemas.openxmlformats.org/presentationml/2006/ole">
            <p:oleObj spid="_x0000_s49155" name="Equation" r:id="rId4" imgW="114300" imgH="165100" progId="Equation.DSMT4">
              <p:embed/>
            </p:oleObj>
          </a:graphicData>
        </a:graphic>
      </p:graphicFrame>
      <p:graphicFrame>
        <p:nvGraphicFramePr>
          <p:cNvPr id="49156" name="Object 4"/>
          <p:cNvGraphicFramePr>
            <a:graphicFrameLocks noChangeAspect="1"/>
          </p:cNvGraphicFramePr>
          <p:nvPr/>
        </p:nvGraphicFramePr>
        <p:xfrm>
          <a:off x="463550" y="5562600"/>
          <a:ext cx="4927600" cy="914400"/>
        </p:xfrm>
        <a:graphic>
          <a:graphicData uri="http://schemas.openxmlformats.org/presentationml/2006/ole">
            <p:oleObj spid="_x0000_s49156" name="Equation" r:id="rId5" imgW="1231900" imgH="228600" progId="Equation.DSMT4">
              <p:embed/>
            </p:oleObj>
          </a:graphicData>
        </a:graphic>
      </p:graphicFrame>
      <p:sp>
        <p:nvSpPr>
          <p:cNvPr id="49167" name="TextBox 6"/>
          <p:cNvSpPr txBox="1">
            <a:spLocks noChangeArrowheads="1"/>
          </p:cNvSpPr>
          <p:nvPr/>
        </p:nvSpPr>
        <p:spPr bwMode="auto">
          <a:xfrm>
            <a:off x="463550" y="3810000"/>
            <a:ext cx="5556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pl-PL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For Tritium embedded into a  cristal</a:t>
            </a:r>
          </a:p>
        </p:txBody>
      </p:sp>
      <p:graphicFrame>
        <p:nvGraphicFramePr>
          <p:cNvPr id="49157" name="Object 5"/>
          <p:cNvGraphicFramePr>
            <a:graphicFrameLocks noChangeAspect="1"/>
          </p:cNvGraphicFramePr>
          <p:nvPr/>
        </p:nvGraphicFramePr>
        <p:xfrm>
          <a:off x="1670050" y="228600"/>
          <a:ext cx="5648325" cy="533400"/>
        </p:xfrm>
        <a:graphic>
          <a:graphicData uri="http://schemas.openxmlformats.org/presentationml/2006/ole">
            <p:oleObj spid="_x0000_s49157" name="Equation" r:id="rId6" imgW="2286000" imgH="215900" progId="Equation.DSMT4">
              <p:embed/>
            </p:oleObj>
          </a:graphicData>
        </a:graphic>
      </p:graphicFrame>
      <p:graphicFrame>
        <p:nvGraphicFramePr>
          <p:cNvPr id="49158" name="Object 6"/>
          <p:cNvGraphicFramePr>
            <a:graphicFrameLocks noChangeAspect="1"/>
          </p:cNvGraphicFramePr>
          <p:nvPr/>
        </p:nvGraphicFramePr>
        <p:xfrm>
          <a:off x="1219200" y="990600"/>
          <a:ext cx="2444750" cy="508000"/>
        </p:xfrm>
        <a:graphic>
          <a:graphicData uri="http://schemas.openxmlformats.org/presentationml/2006/ole">
            <p:oleObj spid="_x0000_s49158" name="Equation" r:id="rId7" imgW="977900" imgH="203200" progId="Equation.DSMT4">
              <p:embed/>
            </p:oleObj>
          </a:graphicData>
        </a:graphic>
      </p:graphicFrame>
      <p:graphicFrame>
        <p:nvGraphicFramePr>
          <p:cNvPr id="49159" name="Object 7"/>
          <p:cNvGraphicFramePr>
            <a:graphicFrameLocks noChangeAspect="1"/>
          </p:cNvGraphicFramePr>
          <p:nvPr/>
        </p:nvGraphicFramePr>
        <p:xfrm>
          <a:off x="5146675" y="990600"/>
          <a:ext cx="2171700" cy="482600"/>
        </p:xfrm>
        <a:graphic>
          <a:graphicData uri="http://schemas.openxmlformats.org/presentationml/2006/ole">
            <p:oleObj spid="_x0000_s49159" name="Equation" r:id="rId8" imgW="914400" imgH="203200" progId="Equation.DSMT4">
              <p:embed/>
            </p:oleObj>
          </a:graphicData>
        </a:graphic>
      </p:graphicFrame>
      <p:graphicFrame>
        <p:nvGraphicFramePr>
          <p:cNvPr id="49160" name="Object 8"/>
          <p:cNvGraphicFramePr>
            <a:graphicFrameLocks noChangeAspect="1"/>
          </p:cNvGraphicFramePr>
          <p:nvPr/>
        </p:nvGraphicFramePr>
        <p:xfrm>
          <a:off x="6019800" y="2906713"/>
          <a:ext cx="1355725" cy="601662"/>
        </p:xfrm>
        <a:graphic>
          <a:graphicData uri="http://schemas.openxmlformats.org/presentationml/2006/ole">
            <p:oleObj spid="_x0000_s49160" name="Equation" r:id="rId9" imgW="457200" imgH="203200" progId="Equation.DSMT4">
              <p:embed/>
            </p:oleObj>
          </a:graphicData>
        </a:graphic>
      </p:graphicFrame>
      <p:graphicFrame>
        <p:nvGraphicFramePr>
          <p:cNvPr id="49161" name="Object 9"/>
          <p:cNvGraphicFramePr>
            <a:graphicFrameLocks noChangeAspect="1"/>
          </p:cNvGraphicFramePr>
          <p:nvPr/>
        </p:nvGraphicFramePr>
        <p:xfrm>
          <a:off x="3260725" y="2906713"/>
          <a:ext cx="2079625" cy="604837"/>
        </p:xfrm>
        <a:graphic>
          <a:graphicData uri="http://schemas.openxmlformats.org/presentationml/2006/ole">
            <p:oleObj spid="_x0000_s49161" name="Equation" r:id="rId10" imgW="698500" imgH="203200" progId="Equation.DSMT4">
              <p:embed/>
            </p:oleObj>
          </a:graphicData>
        </a:graphic>
      </p:graphicFrame>
      <p:graphicFrame>
        <p:nvGraphicFramePr>
          <p:cNvPr id="49162" name="Object 10"/>
          <p:cNvGraphicFramePr>
            <a:graphicFrameLocks noChangeAspect="1"/>
          </p:cNvGraphicFramePr>
          <p:nvPr/>
        </p:nvGraphicFramePr>
        <p:xfrm>
          <a:off x="1965325" y="1676400"/>
          <a:ext cx="4587875" cy="928688"/>
        </p:xfrm>
        <a:graphic>
          <a:graphicData uri="http://schemas.openxmlformats.org/presentationml/2006/ole">
            <p:oleObj spid="_x0000_s49162" name="Equation" r:id="rId11" imgW="1130300" imgH="228600" progId="Equation.DSMT4">
              <p:embed/>
            </p:oleObj>
          </a:graphicData>
        </a:graphic>
      </p:graphicFrame>
      <p:cxnSp>
        <p:nvCxnSpPr>
          <p:cNvPr id="18" name="Straight Arrow Connector 17"/>
          <p:cNvCxnSpPr/>
          <p:nvPr/>
        </p:nvCxnSpPr>
        <p:spPr>
          <a:xfrm rot="5400000" flipH="1" flipV="1">
            <a:off x="4212431" y="2493169"/>
            <a:ext cx="547688" cy="285750"/>
          </a:xfrm>
          <a:prstGeom prst="straightConnector1">
            <a:avLst/>
          </a:prstGeom>
          <a:ln w="38100" cmpd="sng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16200000" flipV="1">
            <a:off x="5798343" y="2501107"/>
            <a:ext cx="544513" cy="266700"/>
          </a:xfrm>
          <a:prstGeom prst="straightConnector1">
            <a:avLst/>
          </a:prstGeom>
          <a:ln w="38100" cmpd="sng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9163" name="Object 11"/>
          <p:cNvGraphicFramePr>
            <a:graphicFrameLocks noChangeAspect="1"/>
          </p:cNvGraphicFramePr>
          <p:nvPr/>
        </p:nvGraphicFramePr>
        <p:xfrm>
          <a:off x="4514850" y="3346450"/>
          <a:ext cx="114300" cy="165100"/>
        </p:xfrm>
        <a:graphic>
          <a:graphicData uri="http://schemas.openxmlformats.org/presentationml/2006/ole">
            <p:oleObj spid="_x0000_s49163" name="Equation" r:id="rId12" imgW="114300" imgH="165100" progId="Equation.DSMT4">
              <p:embed/>
            </p:oleObj>
          </a:graphicData>
        </a:graphic>
      </p:graphicFrame>
      <p:graphicFrame>
        <p:nvGraphicFramePr>
          <p:cNvPr id="49164" name="Object 12"/>
          <p:cNvGraphicFramePr>
            <a:graphicFrameLocks noChangeAspect="1"/>
          </p:cNvGraphicFramePr>
          <p:nvPr/>
        </p:nvGraphicFramePr>
        <p:xfrm>
          <a:off x="5937250" y="5334000"/>
          <a:ext cx="3136900" cy="838200"/>
        </p:xfrm>
        <a:graphic>
          <a:graphicData uri="http://schemas.openxmlformats.org/presentationml/2006/ole">
            <p:oleObj spid="_x0000_s49164" name="Equation" r:id="rId13" imgW="1473200" imgH="393700" progId="Equation.DSMT4">
              <p:embed/>
            </p:oleObj>
          </a:graphicData>
        </a:graphic>
      </p:graphicFrame>
      <p:graphicFrame>
        <p:nvGraphicFramePr>
          <p:cNvPr id="49165" name="Object 13"/>
          <p:cNvGraphicFramePr>
            <a:graphicFrameLocks noChangeAspect="1"/>
          </p:cNvGraphicFramePr>
          <p:nvPr/>
        </p:nvGraphicFramePr>
        <p:xfrm>
          <a:off x="6137275" y="4724400"/>
          <a:ext cx="2549525" cy="503238"/>
        </p:xfrm>
        <a:graphic>
          <a:graphicData uri="http://schemas.openxmlformats.org/presentationml/2006/ole">
            <p:oleObj spid="_x0000_s49165" name="Equation" r:id="rId14" imgW="965200" imgH="1905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6200" y="2"/>
            <a:ext cx="3733800" cy="517637"/>
          </a:xfrm>
        </p:spPr>
        <p:txBody>
          <a:bodyPr/>
          <a:lstStyle/>
          <a:p>
            <a:r>
              <a:rPr lang="en-IE" dirty="0" smtClean="0">
                <a:solidFill>
                  <a:srgbClr val="3366FF"/>
                </a:solidFill>
              </a:rPr>
              <a:t>Streszczenie</a:t>
            </a:r>
            <a:endParaRPr lang="en-IE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839200" cy="5410200"/>
          </a:xfrm>
        </p:spPr>
        <p:txBody>
          <a:bodyPr/>
          <a:lstStyle/>
          <a:p>
            <a:pPr algn="ctr"/>
            <a:r>
              <a:rPr lang="pl-PL" sz="2800" dirty="0" smtClean="0">
                <a:solidFill>
                  <a:srgbClr val="CCCC00"/>
                </a:solidFill>
              </a:rPr>
              <a:t>Po odkryciu i rozwikłaniu problemu oscylacji, fizyka neutrin stała się w ostatnich latach jednym </a:t>
            </a:r>
            <a:br>
              <a:rPr lang="pl-PL" sz="2800" dirty="0" smtClean="0">
                <a:solidFill>
                  <a:srgbClr val="CCCC00"/>
                </a:solidFill>
              </a:rPr>
            </a:br>
            <a:r>
              <a:rPr lang="pl-PL" sz="2800" dirty="0" smtClean="0">
                <a:solidFill>
                  <a:srgbClr val="CCCC00"/>
                </a:solidFill>
              </a:rPr>
              <a:t>z głównych elementów fizyki cząstek elementarnych. Tak jak w przeszłości, również obecnie, odkrycia związane z neutrinami przynoszą przełomowe informacje o oddziaływaniach elementarnych, astrofizyce i kosmologii.</a:t>
            </a:r>
            <a:endParaRPr lang="cs-CZ" sz="2800" dirty="0" smtClean="0">
              <a:solidFill>
                <a:srgbClr val="CCCC00"/>
              </a:solidFill>
            </a:endParaRPr>
          </a:p>
          <a:p>
            <a:pPr algn="ctr"/>
            <a:r>
              <a:rPr lang="pl-PL" sz="2800" dirty="0" smtClean="0">
                <a:solidFill>
                  <a:srgbClr val="CCCC00"/>
                </a:solidFill>
              </a:rPr>
              <a:t>Wykład będzie omawiać różne teoretyczne pomysły, o których usłyszeliśmy w ostatnim czasie. Tak więc będzie mowa o problemie natury neutrin, o masie </a:t>
            </a:r>
            <a:br>
              <a:rPr lang="pl-PL" sz="2800" dirty="0" smtClean="0">
                <a:solidFill>
                  <a:srgbClr val="CCCC00"/>
                </a:solidFill>
              </a:rPr>
            </a:br>
            <a:r>
              <a:rPr lang="pl-PL" sz="2800" dirty="0" smtClean="0">
                <a:solidFill>
                  <a:srgbClr val="CCCC00"/>
                </a:solidFill>
              </a:rPr>
              <a:t>i zapachu, o neutrinach Mössbauera, o anomalii GSI </a:t>
            </a:r>
            <a:br>
              <a:rPr lang="pl-PL" sz="2800" dirty="0" smtClean="0">
                <a:solidFill>
                  <a:srgbClr val="CCCC00"/>
                </a:solidFill>
              </a:rPr>
            </a:br>
            <a:r>
              <a:rPr lang="pl-PL" sz="2800" dirty="0" smtClean="0">
                <a:solidFill>
                  <a:srgbClr val="CCCC00"/>
                </a:solidFill>
              </a:rPr>
              <a:t>i wielu innych nowościach.</a:t>
            </a:r>
            <a:endParaRPr lang="cs-CZ" sz="2800" dirty="0" smtClean="0">
              <a:solidFill>
                <a:srgbClr val="CCCC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82000" y="6248400"/>
            <a:ext cx="304800" cy="457200"/>
          </a:xfrm>
        </p:spPr>
        <p:txBody>
          <a:bodyPr/>
          <a:lstStyle/>
          <a:p>
            <a:pPr>
              <a:defRPr/>
            </a:pPr>
            <a:fld id="{44B00A3D-94F8-1A46-92E9-D7906A07C45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Left Arrow 14"/>
          <p:cNvSpPr/>
          <p:nvPr/>
        </p:nvSpPr>
        <p:spPr>
          <a:xfrm>
            <a:off x="6019800" y="4235450"/>
            <a:ext cx="2286000" cy="830263"/>
          </a:xfrm>
          <a:prstGeom prst="leftArrow">
            <a:avLst>
              <a:gd name="adj1" fmla="val 95042"/>
              <a:gd name="adj2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743EA-06CD-2C4B-AE56-ECC262B4A6E7}" type="slidenum">
              <a:rPr lang="en-US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50180" name="TextBox 2"/>
          <p:cNvSpPr txBox="1">
            <a:spLocks noChangeArrowheads="1"/>
          </p:cNvSpPr>
          <p:nvPr/>
        </p:nvSpPr>
        <p:spPr bwMode="auto">
          <a:xfrm>
            <a:off x="381000" y="457200"/>
            <a:ext cx="8305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l-PL">
                <a:solidFill>
                  <a:srgbClr val="CCCC00"/>
                </a:solidFill>
              </a:rPr>
              <a:t>Even if we assume that various brodening effects degrade this value  :</a:t>
            </a:r>
          </a:p>
        </p:txBody>
      </p:sp>
      <p:sp>
        <p:nvSpPr>
          <p:cNvPr id="50181" name="TextBox 4"/>
          <p:cNvSpPr txBox="1">
            <a:spLocks noChangeArrowheads="1"/>
          </p:cNvSpPr>
          <p:nvPr/>
        </p:nvSpPr>
        <p:spPr bwMode="auto">
          <a:xfrm>
            <a:off x="6019800" y="1143000"/>
            <a:ext cx="28956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l-PL" sz="1600">
                <a:solidFill>
                  <a:srgbClr val="3366FF"/>
                </a:solidFill>
              </a:rPr>
              <a:t>W. Potzel, 2006,</a:t>
            </a:r>
          </a:p>
          <a:p>
            <a:r>
              <a:rPr lang="pl-PL" sz="1600">
                <a:solidFill>
                  <a:srgbClr val="3366FF"/>
                </a:solidFill>
              </a:rPr>
              <a:t>R.S. Raghavan, 2006,</a:t>
            </a:r>
          </a:p>
          <a:p>
            <a:r>
              <a:rPr lang="pl-PL" sz="1600">
                <a:solidFill>
                  <a:srgbClr val="3366FF"/>
                </a:solidFill>
              </a:rPr>
              <a:t>but W. Potzel in Ustron 2009 – </a:t>
            </a:r>
            <a:r>
              <a:rPr lang="pl-PL" sz="1600">
                <a:solidFill>
                  <a:srgbClr val="FF6600"/>
                </a:solidFill>
              </a:rPr>
              <a:t>probably observation of the effect  in </a:t>
            </a:r>
            <a:r>
              <a:rPr lang="pl-PL" sz="1600" baseline="30000">
                <a:solidFill>
                  <a:srgbClr val="FF6600"/>
                </a:solidFill>
              </a:rPr>
              <a:t>3</a:t>
            </a:r>
            <a:r>
              <a:rPr lang="pl-PL" sz="1600">
                <a:solidFill>
                  <a:srgbClr val="FF6600"/>
                </a:solidFill>
              </a:rPr>
              <a:t>H - </a:t>
            </a:r>
            <a:r>
              <a:rPr lang="pl-PL" sz="1600" baseline="30000">
                <a:solidFill>
                  <a:srgbClr val="FF6600"/>
                </a:solidFill>
              </a:rPr>
              <a:t>3</a:t>
            </a:r>
            <a:r>
              <a:rPr lang="pl-PL" sz="1600">
                <a:solidFill>
                  <a:srgbClr val="FF6600"/>
                </a:solidFill>
              </a:rPr>
              <a:t>He will be unsuccessful </a:t>
            </a:r>
          </a:p>
        </p:txBody>
      </p:sp>
      <p:pic>
        <p:nvPicPr>
          <p:cNvPr id="50182" name="Picture 2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/>
              <a:stretch>
                <a:fillRect/>
              </a:stretch>
            </p:blipFill>
          </mc:Choice>
          <mc:Fallback>
            <p:blipFill>
              <a:blip r:embed="rId3"/>
              <a:srcRect/>
              <a:stretch>
                <a:fillRect/>
              </a:stretch>
            </p:blipFill>
          </mc:Fallback>
        </mc:AlternateContent>
        <p:spPr bwMode="auto">
          <a:xfrm>
            <a:off x="4514850" y="3346450"/>
            <a:ext cx="114300" cy="16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3" name="Picture 3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/>
              <a:stretch>
                <a:fillRect/>
              </a:stretch>
            </p:blipFill>
          </mc:Choice>
          <mc:Fallback>
            <p:blipFill>
              <a:blip r:embed="rId5"/>
              <a:srcRect/>
              <a:stretch>
                <a:fillRect/>
              </a:stretch>
            </p:blipFill>
          </mc:Fallback>
        </mc:AlternateContent>
        <p:spPr bwMode="auto">
          <a:xfrm>
            <a:off x="1905000" y="1447800"/>
            <a:ext cx="30480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4" name="TextBox 6"/>
          <p:cNvSpPr txBox="1">
            <a:spLocks noChangeArrowheads="1"/>
          </p:cNvSpPr>
          <p:nvPr/>
        </p:nvSpPr>
        <p:spPr bwMode="auto">
          <a:xfrm>
            <a:off x="0" y="2438400"/>
            <a:ext cx="25146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r>
              <a:rPr lang="pl-PL">
                <a:solidFill>
                  <a:srgbClr val="CCCC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Energy difference for two relativistic neutrinos with energy E</a:t>
            </a:r>
          </a:p>
        </p:txBody>
      </p:sp>
      <p:sp>
        <p:nvSpPr>
          <p:cNvPr id="50185" name="TextBox 9"/>
          <p:cNvSpPr txBox="1">
            <a:spLocks noChangeArrowheads="1"/>
          </p:cNvSpPr>
          <p:nvPr/>
        </p:nvSpPr>
        <p:spPr bwMode="auto">
          <a:xfrm>
            <a:off x="914400" y="4603750"/>
            <a:ext cx="1676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l-PL">
                <a:solidFill>
                  <a:srgbClr val="85C2FF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Then for:</a:t>
            </a:r>
          </a:p>
        </p:txBody>
      </p:sp>
      <p:pic>
        <p:nvPicPr>
          <p:cNvPr id="50186" name="Picture 5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6"/>
              <a:srcRect/>
              <a:stretch>
                <a:fillRect/>
              </a:stretch>
            </p:blipFill>
          </mc:Choice>
          <mc:Fallback>
            <p:blipFill>
              <a:blip r:embed="rId7"/>
              <a:srcRect/>
              <a:stretch>
                <a:fillRect/>
              </a:stretch>
            </p:blipFill>
          </mc:Fallback>
        </mc:AlternateContent>
        <p:spPr bwMode="auto">
          <a:xfrm>
            <a:off x="3397250" y="4413250"/>
            <a:ext cx="2463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7" name="Picture 6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8"/>
              <a:srcRect/>
              <a:stretch>
                <a:fillRect/>
              </a:stretch>
            </p:blipFill>
          </mc:Choice>
          <mc:Fallback>
            <p:blipFill>
              <a:blip r:embed="rId9"/>
              <a:srcRect/>
              <a:stretch>
                <a:fillRect/>
              </a:stretch>
            </p:blipFill>
          </mc:Fallback>
        </mc:AlternateContent>
        <p:spPr bwMode="auto">
          <a:xfrm>
            <a:off x="3397250" y="5065713"/>
            <a:ext cx="2028825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8" name="Picture 7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10"/>
              <a:srcRect/>
              <a:stretch>
                <a:fillRect/>
              </a:stretch>
            </p:blipFill>
          </mc:Choice>
          <mc:Fallback>
            <p:blipFill>
              <a:blip r:embed="rId11"/>
              <a:srcRect/>
              <a:stretch>
                <a:fillRect/>
              </a:stretch>
            </p:blipFill>
          </mc:Fallback>
        </mc:AlternateContent>
        <p:spPr bwMode="auto">
          <a:xfrm>
            <a:off x="2078038" y="5867400"/>
            <a:ext cx="37830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9" name="Picture 8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12"/>
              <a:srcRect/>
              <a:stretch>
                <a:fillRect/>
              </a:stretch>
            </p:blipFill>
          </mc:Choice>
          <mc:Fallback>
            <p:blipFill>
              <a:blip r:embed="rId13"/>
              <a:srcRect/>
              <a:stretch>
                <a:fillRect/>
              </a:stretch>
            </p:blipFill>
          </mc:Fallback>
        </mc:AlternateContent>
        <p:spPr bwMode="auto">
          <a:xfrm>
            <a:off x="3276600" y="2816225"/>
            <a:ext cx="1993900" cy="106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90" name="TextBox 13"/>
          <p:cNvSpPr txBox="1">
            <a:spLocks noChangeArrowheads="1"/>
          </p:cNvSpPr>
          <p:nvPr/>
        </p:nvSpPr>
        <p:spPr bwMode="auto">
          <a:xfrm>
            <a:off x="6248400" y="4235450"/>
            <a:ext cx="2057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dirty="0">
                <a:solidFill>
                  <a:schemeClr val="bg2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Atmospheric  neutrinos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2400" y="5867400"/>
            <a:ext cx="17526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/>
                <a:ea typeface="Arial" pitchFamily="28" charset="0"/>
                <a:cs typeface="Comic Sans MS"/>
              </a:rPr>
              <a:t>We obtain:</a:t>
            </a:r>
          </a:p>
        </p:txBody>
      </p:sp>
      <p:sp>
        <p:nvSpPr>
          <p:cNvPr id="17" name="Left Arrow 16"/>
          <p:cNvSpPr/>
          <p:nvPr/>
        </p:nvSpPr>
        <p:spPr>
          <a:xfrm>
            <a:off x="5867400" y="5611813"/>
            <a:ext cx="2438400" cy="1093787"/>
          </a:xfrm>
          <a:prstGeom prst="leftArrow">
            <a:avLst>
              <a:gd name="adj1" fmla="val 98955"/>
              <a:gd name="adj2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chemeClr val="bg2">
                    <a:lumMod val="75000"/>
                  </a:schemeClr>
                </a:solidFill>
                <a:latin typeface="Comic Sans MS"/>
                <a:cs typeface="Comic Sans MS"/>
              </a:rPr>
              <a:t>Neutrinos</a:t>
            </a:r>
          </a:p>
          <a:p>
            <a:pPr algn="ctr">
              <a:defRPr/>
            </a:pPr>
            <a:r>
              <a:rPr lang="en-GB" dirty="0">
                <a:solidFill>
                  <a:schemeClr val="bg2">
                    <a:lumMod val="75000"/>
                  </a:schemeClr>
                </a:solidFill>
                <a:latin typeface="Comic Sans MS"/>
                <a:cs typeface="Comic Sans MS"/>
              </a:rPr>
              <a:t>should not oscillate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ight Arrow 18"/>
          <p:cNvSpPr/>
          <p:nvPr/>
        </p:nvSpPr>
        <p:spPr>
          <a:xfrm>
            <a:off x="304800" y="4343400"/>
            <a:ext cx="5943600" cy="941388"/>
          </a:xfrm>
          <a:prstGeom prst="rightArrow">
            <a:avLst>
              <a:gd name="adj1" fmla="val 99537"/>
              <a:gd name="adj2" fmla="val 50000"/>
            </a:avLst>
          </a:prstGeom>
          <a:solidFill>
            <a:srgbClr val="CCCC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CAF876-C45D-5649-9C3C-7FA9BB8EC8ED}" type="slidenum">
              <a:rPr lang="en-US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51207" name="TextBox 2"/>
          <p:cNvSpPr txBox="1">
            <a:spLocks noChangeArrowheads="1"/>
          </p:cNvSpPr>
          <p:nvPr/>
        </p:nvSpPr>
        <p:spPr bwMode="auto">
          <a:xfrm>
            <a:off x="609600" y="303213"/>
            <a:ext cx="7391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l-PL">
                <a:solidFill>
                  <a:srgbClr val="CCCC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Do Mössbauer neutrinos oscillate ???</a:t>
            </a:r>
          </a:p>
        </p:txBody>
      </p:sp>
      <p:sp>
        <p:nvSpPr>
          <p:cNvPr id="51208" name="TextBox 4"/>
          <p:cNvSpPr txBox="1">
            <a:spLocks noChangeArrowheads="1"/>
          </p:cNvSpPr>
          <p:nvPr/>
        </p:nvSpPr>
        <p:spPr bwMode="auto">
          <a:xfrm>
            <a:off x="6438900" y="1281113"/>
            <a:ext cx="228600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l-PL" sz="1600"/>
              <a:t>E.K.Akhmedov, J. Kopp, M. Lindner, 2008</a:t>
            </a:r>
          </a:p>
        </p:txBody>
      </p:sp>
      <p:pic>
        <p:nvPicPr>
          <p:cNvPr id="51209" name="Picture 4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/>
              <a:stretch>
                <a:fillRect/>
              </a:stretch>
            </p:blipFill>
          </mc:Choice>
          <mc:Fallback>
            <p:blipFill>
              <a:blip r:embed="rId4"/>
              <a:srcRect/>
              <a:stretch>
                <a:fillRect/>
              </a:stretch>
            </p:blipFill>
          </mc:Fallback>
        </mc:AlternateContent>
        <p:spPr bwMode="auto">
          <a:xfrm>
            <a:off x="1601788" y="2819400"/>
            <a:ext cx="40830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10" name="TextBox 8"/>
          <p:cNvSpPr txBox="1">
            <a:spLocks noChangeArrowheads="1"/>
          </p:cNvSpPr>
          <p:nvPr/>
        </p:nvSpPr>
        <p:spPr bwMode="auto">
          <a:xfrm>
            <a:off x="6172200" y="2819400"/>
            <a:ext cx="2362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l-PL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No oscillation</a:t>
            </a:r>
          </a:p>
        </p:txBody>
      </p:sp>
      <p:sp>
        <p:nvSpPr>
          <p:cNvPr id="51211" name="TextBox 9"/>
          <p:cNvSpPr txBox="1">
            <a:spLocks noChangeArrowheads="1"/>
          </p:cNvSpPr>
          <p:nvPr/>
        </p:nvSpPr>
        <p:spPr bwMode="auto">
          <a:xfrm>
            <a:off x="304800" y="3657600"/>
            <a:ext cx="1828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l-PL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But if:</a:t>
            </a:r>
          </a:p>
        </p:txBody>
      </p:sp>
      <p:pic>
        <p:nvPicPr>
          <p:cNvPr id="51212" name="Picture 5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rcRect/>
              <a:stretch>
                <a:fillRect/>
              </a:stretch>
            </p:blipFill>
          </mc:Choice>
          <mc:Fallback>
            <p:blipFill>
              <a:blip r:embed="rId6"/>
              <a:srcRect/>
              <a:stretch>
                <a:fillRect/>
              </a:stretch>
            </p:blipFill>
          </mc:Fallback>
        </mc:AlternateContent>
        <p:spPr bwMode="auto">
          <a:xfrm>
            <a:off x="2133600" y="3657600"/>
            <a:ext cx="3170238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13" name="TextBox 11"/>
          <p:cNvSpPr txBox="1">
            <a:spLocks noChangeArrowheads="1"/>
          </p:cNvSpPr>
          <p:nvPr/>
        </p:nvSpPr>
        <p:spPr bwMode="auto">
          <a:xfrm>
            <a:off x="5867400" y="3729038"/>
            <a:ext cx="3048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l-PL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Neutrinos oscillate</a:t>
            </a:r>
          </a:p>
        </p:txBody>
      </p:sp>
      <p:sp>
        <p:nvSpPr>
          <p:cNvPr id="51214" name="TextBox 12"/>
          <p:cNvSpPr txBox="1">
            <a:spLocks noChangeArrowheads="1"/>
          </p:cNvSpPr>
          <p:nvPr/>
        </p:nvSpPr>
        <p:spPr bwMode="auto">
          <a:xfrm>
            <a:off x="304800" y="4343400"/>
            <a:ext cx="5867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l-PL">
                <a:solidFill>
                  <a:srgbClr val="8000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Why is possible to have such big Δp?? For particles on mass shell:</a:t>
            </a:r>
          </a:p>
        </p:txBody>
      </p:sp>
      <p:sp>
        <p:nvSpPr>
          <p:cNvPr id="51215" name="TextBox 14"/>
          <p:cNvSpPr txBox="1">
            <a:spLocks noChangeArrowheads="1"/>
          </p:cNvSpPr>
          <p:nvPr/>
        </p:nvSpPr>
        <p:spPr bwMode="auto">
          <a:xfrm>
            <a:off x="152400" y="5410200"/>
            <a:ext cx="8229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dirty="0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In  bound states, energy and momentum are not connected by the on mass shell relation</a:t>
            </a:r>
            <a:r>
              <a:rPr lang="en-GB" dirty="0">
                <a:solidFill>
                  <a:srgbClr val="FFFF00"/>
                </a:solidFill>
              </a:rPr>
              <a:t> </a:t>
            </a:r>
            <a:r>
              <a:rPr lang="en-GB" i="1" dirty="0">
                <a:solidFill>
                  <a:srgbClr val="FF6600"/>
                </a:solidFill>
              </a:rPr>
              <a:t>(e.g. eigenstate of harmonic oscillator has definite energy but not momentum) </a:t>
            </a:r>
          </a:p>
        </p:txBody>
      </p:sp>
      <p:graphicFrame>
        <p:nvGraphicFramePr>
          <p:cNvPr id="51202" name="Object 2"/>
          <p:cNvGraphicFramePr>
            <a:graphicFrameLocks noChangeAspect="1"/>
          </p:cNvGraphicFramePr>
          <p:nvPr/>
        </p:nvGraphicFramePr>
        <p:xfrm>
          <a:off x="1371600" y="1574800"/>
          <a:ext cx="4313238" cy="673100"/>
        </p:xfrm>
        <a:graphic>
          <a:graphicData uri="http://schemas.openxmlformats.org/presentationml/2006/ole">
            <p:oleObj spid="_x0000_s51202" name="Equation" r:id="rId7" imgW="1790700" imgH="279400" progId="Equation.DSMT4">
              <p:embed/>
            </p:oleObj>
          </a:graphicData>
        </a:graphic>
      </p:graphicFrame>
      <p:graphicFrame>
        <p:nvGraphicFramePr>
          <p:cNvPr id="51203" name="Object 3"/>
          <p:cNvGraphicFramePr>
            <a:graphicFrameLocks noChangeAspect="1"/>
          </p:cNvGraphicFramePr>
          <p:nvPr/>
        </p:nvGraphicFramePr>
        <p:xfrm>
          <a:off x="2438400" y="977900"/>
          <a:ext cx="2095500" cy="571500"/>
        </p:xfrm>
        <a:graphic>
          <a:graphicData uri="http://schemas.openxmlformats.org/presentationml/2006/ole">
            <p:oleObj spid="_x0000_s51203" name="Equation" r:id="rId8" imgW="838200" imgH="228600" progId="Equation.DSMT4">
              <p:embed/>
            </p:oleObj>
          </a:graphicData>
        </a:graphic>
      </p:graphicFrame>
      <p:sp>
        <p:nvSpPr>
          <p:cNvPr id="51216" name="TextBox 16"/>
          <p:cNvSpPr txBox="1">
            <a:spLocks noChangeArrowheads="1"/>
          </p:cNvSpPr>
          <p:nvPr/>
        </p:nvSpPr>
        <p:spPr bwMode="auto">
          <a:xfrm>
            <a:off x="457200" y="2819400"/>
            <a:ext cx="914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dirty="0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If:</a:t>
            </a:r>
          </a:p>
        </p:txBody>
      </p:sp>
      <p:graphicFrame>
        <p:nvGraphicFramePr>
          <p:cNvPr id="51204" name="Object 4"/>
          <p:cNvGraphicFramePr>
            <a:graphicFrameLocks noChangeAspect="1"/>
          </p:cNvGraphicFramePr>
          <p:nvPr/>
        </p:nvGraphicFramePr>
        <p:xfrm>
          <a:off x="6408738" y="4495800"/>
          <a:ext cx="1973262" cy="525463"/>
        </p:xfrm>
        <a:graphic>
          <a:graphicData uri="http://schemas.openxmlformats.org/presentationml/2006/ole">
            <p:oleObj spid="_x0000_s51204" name="Equation" r:id="rId9" imgW="762000" imgH="2032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305800" y="6400800"/>
            <a:ext cx="838200" cy="457200"/>
          </a:xfrm>
        </p:spPr>
        <p:txBody>
          <a:bodyPr/>
          <a:lstStyle/>
          <a:p>
            <a:pPr algn="ctr">
              <a:defRPr/>
            </a:pPr>
            <a:fld id="{DDE1E93C-3E3C-0C4F-9D32-E9F58E4EC029}" type="slidenum">
              <a:rPr lang="en-US"/>
              <a:pPr algn="ctr">
                <a:defRPr/>
              </a:pPr>
              <a:t>22</a:t>
            </a:fld>
            <a:endParaRPr lang="en-US" dirty="0"/>
          </a:p>
        </p:txBody>
      </p:sp>
      <p:pic>
        <p:nvPicPr>
          <p:cNvPr id="52227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9400" y="52388"/>
            <a:ext cx="63246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8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400" y="685800"/>
            <a:ext cx="3714750" cy="231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9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4013" y="685800"/>
            <a:ext cx="3468687" cy="246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0" name="Picture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4013" y="3200400"/>
            <a:ext cx="3468687" cy="247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31" name="TextBox 8"/>
          <p:cNvSpPr txBox="1">
            <a:spLocks noChangeArrowheads="1"/>
          </p:cNvSpPr>
          <p:nvPr/>
        </p:nvSpPr>
        <p:spPr bwMode="auto">
          <a:xfrm>
            <a:off x="76200" y="115888"/>
            <a:ext cx="2590800" cy="400050"/>
          </a:xfrm>
          <a:prstGeom prst="rect">
            <a:avLst/>
          </a:prstGeom>
          <a:solidFill>
            <a:srgbClr val="660066"/>
          </a:solidFill>
          <a:ln w="9525">
            <a:solidFill>
              <a:srgbClr val="660066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l-PL" sz="2000">
                <a:solidFill>
                  <a:srgbClr val="FF6600"/>
                </a:solidFill>
                <a:ea typeface="Times New Roman" pitchFamily="-110" charset="0"/>
                <a:cs typeface="Times New Roman" pitchFamily="-110" charset="0"/>
              </a:rPr>
              <a:t>GSI, ArXiv:0801.2079</a:t>
            </a:r>
          </a:p>
        </p:txBody>
      </p:sp>
      <p:pic>
        <p:nvPicPr>
          <p:cNvPr id="52232" name="Picture 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38600" y="3284538"/>
            <a:ext cx="4781550" cy="98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3" name="Picture 1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248150" y="4648200"/>
            <a:ext cx="45720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4" name="Picture 1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495800" y="5413375"/>
            <a:ext cx="1016000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35" name="TextBox 12"/>
          <p:cNvSpPr txBox="1">
            <a:spLocks noChangeArrowheads="1"/>
          </p:cNvSpPr>
          <p:nvPr/>
        </p:nvSpPr>
        <p:spPr bwMode="auto">
          <a:xfrm>
            <a:off x="354013" y="5943600"/>
            <a:ext cx="38941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000" dirty="0">
                <a:solidFill>
                  <a:srgbClr val="FF6600"/>
                </a:solidFill>
                <a:ea typeface="Times New Roman" pitchFamily="-110" charset="0"/>
                <a:cs typeface="Times New Roman" pitchFamily="-110" charset="0"/>
              </a:rPr>
              <a:t>There  are attempts to explain these observations as neutrino oscillation </a:t>
            </a:r>
          </a:p>
        </p:txBody>
      </p:sp>
      <p:sp>
        <p:nvSpPr>
          <p:cNvPr id="52236" name="TextBox 13"/>
          <p:cNvSpPr txBox="1">
            <a:spLocks noChangeArrowheads="1"/>
          </p:cNvSpPr>
          <p:nvPr/>
        </p:nvSpPr>
        <p:spPr bwMode="auto">
          <a:xfrm>
            <a:off x="5867400" y="5334000"/>
            <a:ext cx="32766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rgbClr val="FFFF99"/>
                </a:solidFill>
              </a:rPr>
              <a:t>Giunti;  Ivanov, Reda and Kienle;  Lipkin;  Peshkin; Burkardt, Lowe, Stephenson;  Ivanov, Kryshen, Pitschmann, Kiele;  Giunti;  Lipkin…. </a:t>
            </a:r>
            <a:endParaRPr lang="pl-PL" sz="1600" dirty="0">
              <a:solidFill>
                <a:srgbClr val="FFFF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124200" y="6248400"/>
            <a:ext cx="2895600" cy="457200"/>
          </a:xfrm>
        </p:spPr>
        <p:txBody>
          <a:bodyPr/>
          <a:lstStyle/>
          <a:p>
            <a:pPr algn="ctr">
              <a:defRPr/>
            </a:pPr>
            <a:fld id="{EB485C13-963A-CE46-8B54-431BCC40C48E}" type="slidenum">
              <a:rPr lang="en-US"/>
              <a:pPr algn="ctr">
                <a:defRPr/>
              </a:pPr>
              <a:t>23</a:t>
            </a:fld>
            <a:endParaRPr lang="en-US" dirty="0"/>
          </a:p>
        </p:txBody>
      </p:sp>
      <p:sp>
        <p:nvSpPr>
          <p:cNvPr id="54275" name="Text Box 5"/>
          <p:cNvSpPr txBox="1">
            <a:spLocks noChangeArrowheads="1"/>
          </p:cNvSpPr>
          <p:nvPr/>
        </p:nvSpPr>
        <p:spPr bwMode="auto">
          <a:xfrm>
            <a:off x="1371600" y="304800"/>
            <a:ext cx="69278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pl-PL"/>
              <a:t>Litvinov et al. (GSI), Phys. Lett. B664, 163 (2008)</a:t>
            </a:r>
            <a:endParaRPr lang="en-US" dirty="0"/>
          </a:p>
        </p:txBody>
      </p:sp>
      <p:sp>
        <p:nvSpPr>
          <p:cNvPr id="54276" name="Text Box 6"/>
          <p:cNvSpPr txBox="1">
            <a:spLocks noChangeArrowheads="1"/>
          </p:cNvSpPr>
          <p:nvPr/>
        </p:nvSpPr>
        <p:spPr bwMode="auto">
          <a:xfrm>
            <a:off x="228600" y="1524000"/>
            <a:ext cx="614362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lphaUcPeriod"/>
            </a:pPr>
            <a:r>
              <a:rPr lang="pl-PL"/>
              <a:t>N. Ivanov at. al., arXiv:0801.2121,</a:t>
            </a:r>
          </a:p>
          <a:p>
            <a:pPr marL="342900" indent="-342900">
              <a:spcBef>
                <a:spcPct val="50000"/>
              </a:spcBef>
            </a:pPr>
            <a:r>
              <a:rPr lang="pl-PL"/>
              <a:t>H. J. Lipkin, arXiv: 0801.1465, arXiv:0805.0435 (</a:t>
            </a:r>
            <a:r>
              <a:rPr lang="pl-PL" i="1">
                <a:solidFill>
                  <a:srgbClr val="FF9900"/>
                </a:solidFill>
              </a:rPr>
              <a:t>The GSI method for studying neutrino mass difference – For Pedestrians</a:t>
            </a:r>
            <a:r>
              <a:rPr lang="pl-PL"/>
              <a:t>),</a:t>
            </a:r>
          </a:p>
          <a:p>
            <a:pPr marL="342900" indent="-342900">
              <a:spcBef>
                <a:spcPct val="50000"/>
              </a:spcBef>
            </a:pPr>
            <a:r>
              <a:rPr lang="pl-PL"/>
              <a:t>H. Kleinert, P. Kienle, arXiv:0803.2938.</a:t>
            </a:r>
            <a:endParaRPr lang="en-US" dirty="0"/>
          </a:p>
        </p:txBody>
      </p:sp>
      <p:sp>
        <p:nvSpPr>
          <p:cNvPr id="274439" name="Text Box 7"/>
          <p:cNvSpPr txBox="1">
            <a:spLocks noChangeArrowheads="1"/>
          </p:cNvSpPr>
          <p:nvPr/>
        </p:nvSpPr>
        <p:spPr bwMode="auto">
          <a:xfrm>
            <a:off x="6732588" y="1676400"/>
            <a:ext cx="22320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l-PL" sz="2000" dirty="0">
                <a:solidFill>
                  <a:srgbClr val="FF9900"/>
                </a:solidFill>
                <a:latin typeface="+mn-lt"/>
                <a:ea typeface="Arial" pitchFamily="-107" charset="0"/>
                <a:cs typeface="Arial" pitchFamily="-107" charset="0"/>
              </a:rPr>
              <a:t>Neutrino oscillation with the period:</a:t>
            </a:r>
            <a:endParaRPr lang="en-US" sz="2000" dirty="0">
              <a:solidFill>
                <a:srgbClr val="FF9900"/>
              </a:solidFill>
              <a:latin typeface="+mn-lt"/>
              <a:ea typeface="Arial" pitchFamily="-107" charset="0"/>
              <a:cs typeface="Arial" pitchFamily="-107" charset="0"/>
            </a:endParaRPr>
          </a:p>
        </p:txBody>
      </p:sp>
      <p:pic>
        <p:nvPicPr>
          <p:cNvPr id="54278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85000" y="2743200"/>
            <a:ext cx="1979613" cy="82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9" name="Rectangle 12"/>
          <p:cNvSpPr>
            <a:spLocks noChangeArrowheads="1"/>
          </p:cNvSpPr>
          <p:nvPr/>
        </p:nvSpPr>
        <p:spPr bwMode="auto">
          <a:xfrm>
            <a:off x="6659563" y="1527175"/>
            <a:ext cx="2484437" cy="230505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54280" name="Rectangle 13"/>
          <p:cNvSpPr>
            <a:spLocks noChangeArrowheads="1"/>
          </p:cNvSpPr>
          <p:nvPr/>
        </p:nvSpPr>
        <p:spPr bwMode="auto">
          <a:xfrm>
            <a:off x="228600" y="1524000"/>
            <a:ext cx="5943600" cy="2308225"/>
          </a:xfrm>
          <a:prstGeom prst="rect">
            <a:avLst/>
          </a:prstGeom>
          <a:noFill/>
          <a:ln w="38100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54281" name="Rectangle 15"/>
          <p:cNvSpPr>
            <a:spLocks noChangeArrowheads="1"/>
          </p:cNvSpPr>
          <p:nvPr/>
        </p:nvSpPr>
        <p:spPr bwMode="auto">
          <a:xfrm>
            <a:off x="107950" y="5334000"/>
            <a:ext cx="5759450" cy="1371600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342900" indent="-342900">
              <a:buFontTx/>
              <a:buAutoNum type="arabicParenR"/>
            </a:pPr>
            <a:r>
              <a:rPr lang="pl-PL" sz="2000">
                <a:solidFill>
                  <a:srgbClr val="FFFF00"/>
                </a:solidFill>
              </a:rPr>
              <a:t>C.Giunti, arXiv:0801.4639,</a:t>
            </a:r>
          </a:p>
          <a:p>
            <a:pPr marL="342900" indent="-342900">
              <a:buFontTx/>
              <a:buAutoNum type="arabicParenR"/>
            </a:pPr>
            <a:r>
              <a:rPr lang="pl-PL" sz="2000">
                <a:solidFill>
                  <a:srgbClr val="FFFF00"/>
                </a:solidFill>
              </a:rPr>
              <a:t>H Kienert at al., arXiv:0808.2389,</a:t>
            </a:r>
          </a:p>
          <a:p>
            <a:pPr marL="342900" indent="-342900">
              <a:buFontTx/>
              <a:buAutoNum type="arabicParenR"/>
            </a:pPr>
            <a:r>
              <a:rPr lang="pl-PL" sz="2000">
                <a:solidFill>
                  <a:srgbClr val="FFFF00"/>
                </a:solidFill>
              </a:rPr>
              <a:t>M.Peshkin, arXiv:0804.4891, arXiv:0811.1765,</a:t>
            </a:r>
            <a:endParaRPr lang="en-US" sz="2000" dirty="0">
              <a:solidFill>
                <a:srgbClr val="FFFF00"/>
              </a:solidFill>
            </a:endParaRPr>
          </a:p>
        </p:txBody>
      </p:sp>
      <p:sp>
        <p:nvSpPr>
          <p:cNvPr id="274448" name="Rectangle 16"/>
          <p:cNvSpPr>
            <a:spLocks noChangeArrowheads="1"/>
          </p:cNvSpPr>
          <p:nvPr/>
        </p:nvSpPr>
        <p:spPr bwMode="auto">
          <a:xfrm>
            <a:off x="6516688" y="5734050"/>
            <a:ext cx="2447925" cy="71913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pl-PL" dirty="0" smtClean="0">
                <a:solidFill>
                  <a:srgbClr val="FF9900"/>
                </a:solidFill>
                <a:latin typeface="+mn-lt"/>
                <a:ea typeface="Arial" pitchFamily="-107" charset="0"/>
                <a:cs typeface="Arial" pitchFamily="-107" charset="0"/>
              </a:rPr>
              <a:t>No oscillation</a:t>
            </a:r>
            <a:endParaRPr lang="en-US" dirty="0">
              <a:solidFill>
                <a:srgbClr val="FF9900"/>
              </a:solidFill>
              <a:latin typeface="+mn-lt"/>
              <a:ea typeface="Arial" pitchFamily="-107" charset="0"/>
              <a:cs typeface="Arial" pitchFamily="-107" charset="0"/>
            </a:endParaRPr>
          </a:p>
        </p:txBody>
      </p:sp>
      <p:sp>
        <p:nvSpPr>
          <p:cNvPr id="54283" name="AutoShape 17"/>
          <p:cNvSpPr>
            <a:spLocks noChangeArrowheads="1"/>
          </p:cNvSpPr>
          <p:nvPr/>
        </p:nvSpPr>
        <p:spPr bwMode="auto">
          <a:xfrm>
            <a:off x="6011863" y="5949950"/>
            <a:ext cx="431800" cy="288925"/>
          </a:xfrm>
          <a:prstGeom prst="rightArrow">
            <a:avLst>
              <a:gd name="adj1" fmla="val 50000"/>
              <a:gd name="adj2" fmla="val 3736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54284" name="AutoShape 18"/>
          <p:cNvSpPr>
            <a:spLocks noChangeArrowheads="1"/>
          </p:cNvSpPr>
          <p:nvPr/>
        </p:nvSpPr>
        <p:spPr bwMode="auto">
          <a:xfrm>
            <a:off x="6265863" y="2743200"/>
            <a:ext cx="358775" cy="288925"/>
          </a:xfrm>
          <a:prstGeom prst="rightArrow">
            <a:avLst>
              <a:gd name="adj1" fmla="val 50000"/>
              <a:gd name="adj2" fmla="val 310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pl-PL"/>
          </a:p>
        </p:txBody>
      </p:sp>
      <p:graphicFrame>
        <p:nvGraphicFramePr>
          <p:cNvPr id="54274" name="Object 2"/>
          <p:cNvGraphicFramePr>
            <a:graphicFrameLocks noChangeAspect="1"/>
          </p:cNvGraphicFramePr>
          <p:nvPr/>
        </p:nvGraphicFramePr>
        <p:xfrm>
          <a:off x="6813550" y="2743200"/>
          <a:ext cx="2151063" cy="914400"/>
        </p:xfrm>
        <a:graphic>
          <a:graphicData uri="http://schemas.openxmlformats.org/presentationml/2006/ole">
            <p:oleObj spid="_x0000_s54274" name="Equation" r:id="rId5" imgW="1016000" imgH="4318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Up Arrow 11"/>
          <p:cNvSpPr/>
          <p:nvPr/>
        </p:nvSpPr>
        <p:spPr>
          <a:xfrm>
            <a:off x="2247900" y="5638800"/>
            <a:ext cx="4533900" cy="611188"/>
          </a:xfrm>
          <a:prstGeom prst="upArrow">
            <a:avLst>
              <a:gd name="adj1" fmla="val 99621"/>
              <a:gd name="adj2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05800" y="6248400"/>
            <a:ext cx="838200" cy="457200"/>
          </a:xfrm>
        </p:spPr>
        <p:txBody>
          <a:bodyPr/>
          <a:lstStyle/>
          <a:p>
            <a:pPr algn="ctr">
              <a:defRPr/>
            </a:pPr>
            <a:fld id="{87B63548-B38E-B64C-A392-E057EBB36490}" type="slidenum">
              <a:rPr lang="en-US"/>
              <a:pPr algn="ctr">
                <a:defRPr/>
              </a:pPr>
              <a:t>24</a:t>
            </a:fld>
            <a:endParaRPr lang="en-US" dirty="0"/>
          </a:p>
        </p:txBody>
      </p:sp>
      <p:sp>
        <p:nvSpPr>
          <p:cNvPr id="59395" name="Text Box 7"/>
          <p:cNvSpPr txBox="1">
            <a:spLocks noChangeArrowheads="1"/>
          </p:cNvSpPr>
          <p:nvPr/>
        </p:nvSpPr>
        <p:spPr bwMode="auto">
          <a:xfrm>
            <a:off x="533400" y="304800"/>
            <a:ext cx="8135938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l-PL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/>
                <a:ea typeface="Arial" pitchFamily="28" charset="0"/>
                <a:cs typeface="Comic Sans MS"/>
              </a:rPr>
              <a:t>Probability that measurement </a:t>
            </a:r>
          </a:p>
          <a:p>
            <a:pPr algn="ctr">
              <a:spcBef>
                <a:spcPct val="50000"/>
              </a:spcBef>
              <a:defRPr/>
            </a:pPr>
            <a:r>
              <a:rPr lang="pl-PL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/>
                <a:ea typeface="Arial" pitchFamily="28" charset="0"/>
                <a:cs typeface="Comic Sans MS"/>
              </a:rPr>
              <a:t>of any observable </a:t>
            </a:r>
            <a:r>
              <a:rPr lang="pl-PL" sz="2800" dirty="0">
                <a:solidFill>
                  <a:srgbClr val="FFFF00"/>
                </a:solidFill>
                <a:latin typeface="Comic Sans MS"/>
                <a:ea typeface="Arial" pitchFamily="28" charset="0"/>
                <a:cs typeface="Comic Sans MS"/>
              </a:rPr>
              <a:t>A</a:t>
            </a:r>
            <a:r>
              <a:rPr lang="pl-PL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/>
                <a:ea typeface="Arial" pitchFamily="28" charset="0"/>
                <a:cs typeface="Comic Sans MS"/>
              </a:rPr>
              <a:t> gives one of the eigenvalue </a:t>
            </a:r>
            <a:br>
              <a:rPr lang="pl-PL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/>
                <a:ea typeface="Arial" pitchFamily="28" charset="0"/>
                <a:cs typeface="Comic Sans MS"/>
              </a:rPr>
            </a:br>
            <a:r>
              <a:rPr lang="pl-PL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/>
                <a:ea typeface="Arial" pitchFamily="28" charset="0"/>
                <a:cs typeface="Comic Sans MS"/>
              </a:rPr>
              <a:t>  a</a:t>
            </a:r>
            <a:r>
              <a:rPr lang="pl-PL" sz="2800" baseline="-250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/>
                <a:ea typeface="Arial" pitchFamily="28" charset="0"/>
                <a:cs typeface="Comic Sans MS"/>
              </a:rPr>
              <a:t>1</a:t>
            </a:r>
            <a:r>
              <a:rPr lang="pl-PL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/>
                <a:ea typeface="Arial" pitchFamily="28" charset="0"/>
                <a:cs typeface="Comic Sans MS"/>
              </a:rPr>
              <a:t>, a</a:t>
            </a:r>
            <a:r>
              <a:rPr lang="pl-PL" sz="2800" baseline="-250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/>
                <a:ea typeface="Arial" pitchFamily="28" charset="0"/>
                <a:cs typeface="Comic Sans MS"/>
              </a:rPr>
              <a:t>2</a:t>
            </a:r>
            <a:r>
              <a:rPr lang="pl-PL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/>
                <a:ea typeface="Arial" pitchFamily="28" charset="0"/>
                <a:cs typeface="Comic Sans MS"/>
              </a:rPr>
              <a:t>, .... a</a:t>
            </a:r>
            <a:r>
              <a:rPr lang="pl-PL" sz="2800" baseline="-250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/>
                <a:ea typeface="Arial" pitchFamily="28" charset="0"/>
                <a:cs typeface="Comic Sans MS"/>
              </a:rPr>
              <a:t>N</a:t>
            </a:r>
            <a:r>
              <a:rPr lang="pl-PL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/>
                <a:ea typeface="Arial" pitchFamily="28" charset="0"/>
                <a:cs typeface="Comic Sans MS"/>
              </a:rPr>
              <a:t>     Δ  </a:t>
            </a:r>
            <a:r>
              <a:rPr lang="en-US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/>
                <a:ea typeface="Arial" pitchFamily="28" charset="0"/>
                <a:cs typeface="Comic Sans MS"/>
              </a:rPr>
              <a:t>:</a:t>
            </a:r>
          </a:p>
        </p:txBody>
      </p:sp>
      <p:pic>
        <p:nvPicPr>
          <p:cNvPr id="56328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87675" y="2247900"/>
            <a:ext cx="295275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9" name="Picture 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25" y="3733800"/>
            <a:ext cx="47434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30" name="Rectangle 13"/>
          <p:cNvSpPr>
            <a:spLocks noChangeArrowheads="1"/>
          </p:cNvSpPr>
          <p:nvPr/>
        </p:nvSpPr>
        <p:spPr bwMode="auto">
          <a:xfrm>
            <a:off x="2735263" y="2203450"/>
            <a:ext cx="3205162" cy="1143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IE"/>
          </a:p>
        </p:txBody>
      </p:sp>
      <p:pic>
        <p:nvPicPr>
          <p:cNvPr id="56331" name="Picture 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70163" y="4833938"/>
            <a:ext cx="3889375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32" name="Text Box 15"/>
          <p:cNvSpPr txBox="1">
            <a:spLocks noChangeArrowheads="1"/>
          </p:cNvSpPr>
          <p:nvPr/>
        </p:nvSpPr>
        <p:spPr bwMode="auto">
          <a:xfrm>
            <a:off x="2571750" y="5788025"/>
            <a:ext cx="38877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pl-PL">
                <a:solidFill>
                  <a:schemeClr val="bg2"/>
                </a:solidFill>
              </a:rPr>
              <a:t>  </a:t>
            </a:r>
            <a:r>
              <a:rPr lang="pl-PL">
                <a:solidFill>
                  <a:schemeClr val="bg2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There is no interference</a:t>
            </a:r>
            <a:endParaRPr lang="en-US" dirty="0">
              <a:solidFill>
                <a:schemeClr val="bg2"/>
              </a:solidFill>
              <a:latin typeface="Comic Sans MS" pitchFamily="-110" charset="0"/>
              <a:ea typeface="Comic Sans MS" pitchFamily="-110" charset="0"/>
              <a:cs typeface="Comic Sans MS" pitchFamily="-110" charset="0"/>
            </a:endParaRPr>
          </a:p>
        </p:txBody>
      </p:sp>
      <p:graphicFrame>
        <p:nvGraphicFramePr>
          <p:cNvPr id="56322" name="Object 2"/>
          <p:cNvGraphicFramePr>
            <a:graphicFrameLocks noChangeAspect="1"/>
          </p:cNvGraphicFramePr>
          <p:nvPr/>
        </p:nvGraphicFramePr>
        <p:xfrm>
          <a:off x="5105400" y="1519238"/>
          <a:ext cx="371475" cy="309562"/>
        </p:xfrm>
        <a:graphic>
          <a:graphicData uri="http://schemas.openxmlformats.org/presentationml/2006/ole">
            <p:oleObj spid="_x0000_s56322" name="Equation" r:id="rId7" imgW="152400" imgH="127000" progId="Equation.DSMT4">
              <p:embed/>
            </p:oleObj>
          </a:graphicData>
        </a:graphic>
      </p:graphicFrame>
      <p:graphicFrame>
        <p:nvGraphicFramePr>
          <p:cNvPr id="56323" name="Object 3"/>
          <p:cNvGraphicFramePr>
            <a:graphicFrameLocks noChangeAspect="1"/>
          </p:cNvGraphicFramePr>
          <p:nvPr/>
        </p:nvGraphicFramePr>
        <p:xfrm>
          <a:off x="2735263" y="2355850"/>
          <a:ext cx="3205162" cy="882650"/>
        </p:xfrm>
        <a:graphic>
          <a:graphicData uri="http://schemas.openxmlformats.org/presentationml/2006/ole">
            <p:oleObj spid="_x0000_s56323" name="Equation" r:id="rId8" imgW="876300" imgH="241300" progId="Equation.DSMT4">
              <p:embed/>
            </p:oleObj>
          </a:graphicData>
        </a:graphic>
      </p:graphicFrame>
      <p:graphicFrame>
        <p:nvGraphicFramePr>
          <p:cNvPr id="56324" name="Object 4"/>
          <p:cNvGraphicFramePr>
            <a:graphicFrameLocks noChangeAspect="1"/>
          </p:cNvGraphicFramePr>
          <p:nvPr/>
        </p:nvGraphicFramePr>
        <p:xfrm>
          <a:off x="2247900" y="3768725"/>
          <a:ext cx="4348163" cy="895350"/>
        </p:xfrm>
        <a:graphic>
          <a:graphicData uri="http://schemas.openxmlformats.org/presentationml/2006/ole">
            <p:oleObj spid="_x0000_s56324" name="Equation" r:id="rId9" imgW="1295400" imgH="2667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124200" y="6248400"/>
            <a:ext cx="2895600" cy="457200"/>
          </a:xfrm>
        </p:spPr>
        <p:txBody>
          <a:bodyPr/>
          <a:lstStyle/>
          <a:p>
            <a:pPr algn="ctr">
              <a:defRPr/>
            </a:pPr>
            <a:fld id="{30BBCA4C-457F-914C-B1EF-77284960E27D}" type="slidenum">
              <a:rPr lang="en-US"/>
              <a:pPr algn="ctr">
                <a:defRPr/>
              </a:pPr>
              <a:t>25</a:t>
            </a:fld>
            <a:endParaRPr lang="en-US" dirty="0"/>
          </a:p>
        </p:txBody>
      </p:sp>
      <p:pic>
        <p:nvPicPr>
          <p:cNvPr id="58371" name="Picture 4" descr="Scan00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412875"/>
            <a:ext cx="8424862" cy="3427413"/>
          </a:xfrm>
          <a:prstGeom prst="rect">
            <a:avLst/>
          </a:prstGeom>
          <a:noFill/>
          <a:ln w="762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58372" name="Text Box 5"/>
          <p:cNvSpPr txBox="1">
            <a:spLocks noChangeArrowheads="1"/>
          </p:cNvSpPr>
          <p:nvPr/>
        </p:nvSpPr>
        <p:spPr bwMode="auto">
          <a:xfrm>
            <a:off x="900113" y="404813"/>
            <a:ext cx="49672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In the two slits experiments:</a:t>
            </a:r>
          </a:p>
        </p:txBody>
      </p:sp>
      <p:sp>
        <p:nvSpPr>
          <p:cNvPr id="58373" name="Line 6"/>
          <p:cNvSpPr>
            <a:spLocks noChangeShapeType="1"/>
          </p:cNvSpPr>
          <p:nvPr/>
        </p:nvSpPr>
        <p:spPr bwMode="auto">
          <a:xfrm>
            <a:off x="6443663" y="1700213"/>
            <a:ext cx="0" cy="1296987"/>
          </a:xfrm>
          <a:prstGeom prst="line">
            <a:avLst/>
          </a:prstGeom>
          <a:noFill/>
          <a:ln w="76200">
            <a:solidFill>
              <a:srgbClr val="FF0066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58374" name="Line 7"/>
          <p:cNvSpPr>
            <a:spLocks noChangeShapeType="1"/>
          </p:cNvSpPr>
          <p:nvPr/>
        </p:nvSpPr>
        <p:spPr bwMode="auto">
          <a:xfrm flipH="1">
            <a:off x="6804025" y="1700213"/>
            <a:ext cx="0" cy="1370012"/>
          </a:xfrm>
          <a:prstGeom prst="line">
            <a:avLst/>
          </a:prstGeom>
          <a:noFill/>
          <a:ln w="76200">
            <a:solidFill>
              <a:srgbClr val="FF0066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pic>
        <p:nvPicPr>
          <p:cNvPr id="58375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00788" y="1125538"/>
            <a:ext cx="315912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6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59563" y="1125538"/>
            <a:ext cx="3937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7" name="Picture 1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7900" y="1412875"/>
            <a:ext cx="614363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8" name="Picture 1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19700" y="3068638"/>
            <a:ext cx="6111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9" name="Line 14"/>
          <p:cNvSpPr>
            <a:spLocks noChangeShapeType="1"/>
          </p:cNvSpPr>
          <p:nvPr/>
        </p:nvSpPr>
        <p:spPr bwMode="auto">
          <a:xfrm flipV="1">
            <a:off x="5867400" y="2276475"/>
            <a:ext cx="792163" cy="360363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58380" name="Line 15"/>
          <p:cNvSpPr>
            <a:spLocks noChangeShapeType="1"/>
          </p:cNvSpPr>
          <p:nvPr/>
        </p:nvSpPr>
        <p:spPr bwMode="auto">
          <a:xfrm flipV="1">
            <a:off x="5867400" y="2276475"/>
            <a:ext cx="792163" cy="7302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pic>
        <p:nvPicPr>
          <p:cNvPr id="58381" name="Picture 1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11188" y="5300663"/>
            <a:ext cx="3529012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82" name="Picture 1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076825" y="5589588"/>
            <a:ext cx="3362325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7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122862" y="5576888"/>
            <a:ext cx="3362325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F89C6F-5E93-964A-AC76-8208737C06B5}" type="slidenum">
              <a:rPr lang="en-US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60419" name="TextBox 2"/>
          <p:cNvSpPr txBox="1">
            <a:spLocks noChangeArrowheads="1"/>
          </p:cNvSpPr>
          <p:nvPr/>
        </p:nvSpPr>
        <p:spPr bwMode="auto">
          <a:xfrm>
            <a:off x="1752600" y="76200"/>
            <a:ext cx="5486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l-PL" sz="2800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Neutrinoless double beta decay</a:t>
            </a:r>
          </a:p>
        </p:txBody>
      </p:sp>
      <p:pic>
        <p:nvPicPr>
          <p:cNvPr id="60420" name="Picture 2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/>
              <a:stretch>
                <a:fillRect/>
              </a:stretch>
            </p:blipFill>
          </mc:Choice>
          <mc:Fallback>
            <p:blipFill>
              <a:blip r:embed="rId3"/>
              <a:srcRect/>
              <a:stretch>
                <a:fillRect/>
              </a:stretch>
            </p:blipFill>
          </mc:Fallback>
        </mc:AlternateContent>
        <p:spPr bwMode="auto">
          <a:xfrm>
            <a:off x="3098800" y="3321050"/>
            <a:ext cx="29464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2" name="TextBox 5"/>
          <p:cNvSpPr txBox="1">
            <a:spLocks noChangeArrowheads="1"/>
          </p:cNvSpPr>
          <p:nvPr/>
        </p:nvSpPr>
        <p:spPr bwMode="auto">
          <a:xfrm>
            <a:off x="228600" y="690563"/>
            <a:ext cx="7162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pl-PL" dirty="0">
                <a:solidFill>
                  <a:schemeClr val="tx1">
                    <a:lumMod val="85000"/>
                  </a:schemeClr>
                </a:solidFill>
                <a:latin typeface="Comic Sans MS"/>
                <a:ea typeface="Arial" pitchFamily="28" charset="0"/>
                <a:cs typeface="Comic Sans MS"/>
              </a:rPr>
              <a:t>Even-even nuclei, candidate for (ββ)</a:t>
            </a:r>
            <a:r>
              <a:rPr lang="pl-PL" baseline="-25000" dirty="0">
                <a:solidFill>
                  <a:schemeClr val="tx1">
                    <a:lumMod val="85000"/>
                  </a:schemeClr>
                </a:solidFill>
                <a:latin typeface="Comic Sans MS"/>
                <a:ea typeface="Arial" pitchFamily="28" charset="0"/>
                <a:cs typeface="Comic Sans MS"/>
              </a:rPr>
              <a:t>0ν</a:t>
            </a:r>
            <a:r>
              <a:rPr lang="pl-PL" dirty="0">
                <a:solidFill>
                  <a:schemeClr val="tx1">
                    <a:lumMod val="85000"/>
                  </a:schemeClr>
                </a:solidFill>
                <a:latin typeface="Comic Sans MS"/>
                <a:ea typeface="Arial" pitchFamily="28" charset="0"/>
                <a:cs typeface="Comic Sans MS"/>
              </a:rPr>
              <a:t> decay: </a:t>
            </a:r>
          </a:p>
        </p:txBody>
      </p:sp>
      <p:pic>
        <p:nvPicPr>
          <p:cNvPr id="60422" name="Picture 3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rcRect/>
              <a:stretch>
                <a:fillRect/>
              </a:stretch>
            </p:blipFill>
          </mc:Choice>
          <mc:Fallback>
            <p:blipFill>
              <a:blip r:embed="rId3"/>
              <a:srcRect/>
              <a:stretch>
                <a:fillRect/>
              </a:stretch>
            </p:blipFill>
          </mc:Fallback>
        </mc:AlternateContent>
        <p:spPr bwMode="auto">
          <a:xfrm>
            <a:off x="514350" y="1306513"/>
            <a:ext cx="822960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3" name="TextBox 6"/>
          <p:cNvSpPr txBox="1">
            <a:spLocks noChangeArrowheads="1"/>
          </p:cNvSpPr>
          <p:nvPr/>
        </p:nvSpPr>
        <p:spPr bwMode="auto">
          <a:xfrm>
            <a:off x="228600" y="6010275"/>
            <a:ext cx="8077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l-PL" sz="2000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For the foreseeable future it will be impossible to calculate the NME direcly from  QCD</a:t>
            </a:r>
          </a:p>
        </p:txBody>
      </p:sp>
      <p:pic>
        <p:nvPicPr>
          <p:cNvPr id="60424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4950" y="1909763"/>
            <a:ext cx="5911850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5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74950" y="2786063"/>
            <a:ext cx="5734050" cy="31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990600" y="4038600"/>
            <a:ext cx="196215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l-PL" sz="1800" dirty="0">
                <a:solidFill>
                  <a:srgbClr val="CCFFCC"/>
                </a:solidFill>
                <a:latin typeface="+mn-lt"/>
                <a:ea typeface="Arial" pitchFamily="-107" charset="0"/>
                <a:cs typeface="Arial" pitchFamily="-107" charset="0"/>
              </a:rPr>
              <a:t>Majorana Coll.,</a:t>
            </a:r>
          </a:p>
          <a:p>
            <a:pPr>
              <a:defRPr/>
            </a:pPr>
            <a:r>
              <a:rPr lang="pl-PL" sz="1800" dirty="0">
                <a:solidFill>
                  <a:srgbClr val="CCFFCC"/>
                </a:solidFill>
                <a:latin typeface="+mn-lt"/>
                <a:ea typeface="Arial" pitchFamily="-107" charset="0"/>
                <a:cs typeface="Arial" pitchFamily="-107" charset="0"/>
              </a:rPr>
              <a:t>nucl-ex/0311013</a:t>
            </a: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3098800" y="4230688"/>
            <a:ext cx="914400" cy="11271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5943600" y="4684713"/>
            <a:ext cx="1016000" cy="11271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28600" y="2057400"/>
            <a:ext cx="254635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/>
                <a:ea typeface="Arial" pitchFamily="28" charset="0"/>
                <a:cs typeface="Comic Sans MS"/>
              </a:rPr>
              <a:t>Decay half- life: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A0FDF5-3AE5-4144-AEC4-D2643BF5A11D}" type="slidenum">
              <a:rPr lang="en-US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61443" name="TextBox 2"/>
          <p:cNvSpPr txBox="1">
            <a:spLocks noChangeArrowheads="1"/>
          </p:cNvSpPr>
          <p:nvPr/>
        </p:nvSpPr>
        <p:spPr bwMode="auto">
          <a:xfrm>
            <a:off x="914400" y="228600"/>
            <a:ext cx="7162800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pl-PL">
                <a:solidFill>
                  <a:srgbClr val="FF99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In the past years we have seen a significant improvement in the calculation of the NME</a:t>
            </a:r>
          </a:p>
          <a:p>
            <a:endParaRPr lang="pl-PL" sz="2000">
              <a:solidFill>
                <a:srgbClr val="FF9900"/>
              </a:solidFill>
            </a:endParaRPr>
          </a:p>
        </p:txBody>
      </p:sp>
      <p:sp>
        <p:nvSpPr>
          <p:cNvPr id="61444" name="Rectangle 6"/>
          <p:cNvSpPr>
            <a:spLocks noChangeArrowheads="1"/>
          </p:cNvSpPr>
          <p:nvPr/>
        </p:nvSpPr>
        <p:spPr bwMode="auto">
          <a:xfrm>
            <a:off x="381000" y="1676400"/>
            <a:ext cx="4343400" cy="830263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l-PL">
                <a:solidFill>
                  <a:srgbClr val="FF0000"/>
                </a:solidFill>
              </a:rPr>
              <a:t>QRPA</a:t>
            </a:r>
            <a:r>
              <a:rPr lang="pl-PL">
                <a:solidFill>
                  <a:srgbClr val="CCCC00"/>
                </a:solidFill>
              </a:rPr>
              <a:t>(Quasi-Particle-Random-Phase-Approximation)</a:t>
            </a:r>
          </a:p>
        </p:txBody>
      </p:sp>
      <p:sp>
        <p:nvSpPr>
          <p:cNvPr id="61445" name="TextBox 7"/>
          <p:cNvSpPr txBox="1">
            <a:spLocks noChangeArrowheads="1"/>
          </p:cNvSpPr>
          <p:nvPr/>
        </p:nvSpPr>
        <p:spPr bwMode="auto">
          <a:xfrm>
            <a:off x="5562600" y="1905000"/>
            <a:ext cx="2971800" cy="461963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l-PL">
                <a:solidFill>
                  <a:srgbClr val="FF0000"/>
                </a:solidFill>
              </a:rPr>
              <a:t>ShM</a:t>
            </a:r>
            <a:r>
              <a:rPr lang="pl-PL">
                <a:solidFill>
                  <a:srgbClr val="CCCC00"/>
                </a:solidFill>
              </a:rPr>
              <a:t>(Shell Modell)</a:t>
            </a:r>
          </a:p>
        </p:txBody>
      </p:sp>
      <p:sp>
        <p:nvSpPr>
          <p:cNvPr id="9" name="Left-Right Arrow 8"/>
          <p:cNvSpPr/>
          <p:nvPr/>
        </p:nvSpPr>
        <p:spPr>
          <a:xfrm>
            <a:off x="4724400" y="1905000"/>
            <a:ext cx="838200" cy="484188"/>
          </a:xfrm>
          <a:prstGeom prst="leftRightArrow">
            <a:avLst>
              <a:gd name="adj1" fmla="val 32756"/>
              <a:gd name="adj2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61447" name="Picture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2971800"/>
            <a:ext cx="4514850" cy="308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8" name="TextBox 10"/>
          <p:cNvSpPr txBox="1">
            <a:spLocks noChangeArrowheads="1"/>
          </p:cNvSpPr>
          <p:nvPr/>
        </p:nvSpPr>
        <p:spPr bwMode="auto">
          <a:xfrm>
            <a:off x="6553200" y="4038600"/>
            <a:ext cx="1828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l-PL" sz="1800">
                <a:solidFill>
                  <a:srgbClr val="CCCC00"/>
                </a:solidFill>
              </a:rPr>
              <a:t>P.Vogel, </a:t>
            </a:r>
          </a:p>
          <a:p>
            <a:r>
              <a:rPr lang="pl-PL" sz="1800">
                <a:solidFill>
                  <a:srgbClr val="CCCC00"/>
                </a:solidFill>
              </a:rPr>
              <a:t>arXiv:0807.2457</a:t>
            </a:r>
          </a:p>
        </p:txBody>
      </p:sp>
      <p:pic>
        <p:nvPicPr>
          <p:cNvPr id="61449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0400" y="4987925"/>
            <a:ext cx="18859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50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10400" y="5691188"/>
            <a:ext cx="169227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10400" y="4868862"/>
            <a:ext cx="18859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CDD5BE-5846-484C-986F-02770846188B}" type="slidenum">
              <a:rPr lang="en-US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62467" name="Text Box 6"/>
          <p:cNvSpPr txBox="1">
            <a:spLocks noChangeArrowheads="1"/>
          </p:cNvSpPr>
          <p:nvPr/>
        </p:nvSpPr>
        <p:spPr bwMode="auto">
          <a:xfrm>
            <a:off x="468313" y="914400"/>
            <a:ext cx="8135937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5400" b="1">
                <a:solidFill>
                  <a:srgbClr val="FF9900"/>
                </a:solidFill>
                <a:latin typeface="Arial" pitchFamily="-110" charset="0"/>
              </a:rPr>
              <a:t>Neutrinos </a:t>
            </a:r>
          </a:p>
          <a:p>
            <a:pPr algn="ctr">
              <a:spcBef>
                <a:spcPct val="50000"/>
              </a:spcBef>
            </a:pPr>
            <a:r>
              <a:rPr lang="pl-PL" sz="5400" b="1">
                <a:solidFill>
                  <a:srgbClr val="FF9900"/>
                </a:solidFill>
                <a:latin typeface="Arial" pitchFamily="-110" charset="0"/>
              </a:rPr>
              <a:t>beyond </a:t>
            </a:r>
          </a:p>
          <a:p>
            <a:pPr algn="ctr">
              <a:spcBef>
                <a:spcPct val="50000"/>
              </a:spcBef>
            </a:pPr>
            <a:r>
              <a:rPr lang="pl-PL" sz="5400" b="1">
                <a:solidFill>
                  <a:srgbClr val="FF9900"/>
                </a:solidFill>
                <a:latin typeface="Arial" pitchFamily="-110" charset="0"/>
              </a:rPr>
              <a:t>the Standard Model</a:t>
            </a:r>
            <a:endParaRPr lang="en-US" sz="5400" b="1" dirty="0">
              <a:solidFill>
                <a:srgbClr val="FF9900"/>
              </a:solidFill>
              <a:latin typeface="Arial" pitchFamily="-11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F362A9-5312-844C-AC89-DF170B03143D}" type="slidenum">
              <a:rPr lang="en-US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63491" name="Text Box 4"/>
          <p:cNvSpPr txBox="1">
            <a:spLocks noChangeArrowheads="1"/>
          </p:cNvSpPr>
          <p:nvPr/>
        </p:nvSpPr>
        <p:spPr bwMode="auto">
          <a:xfrm>
            <a:off x="0" y="333375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3600" i="1">
                <a:solidFill>
                  <a:schemeClr val="folHlink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5) Neutrinos beyond the SM</a:t>
            </a:r>
            <a:endParaRPr lang="en-US" sz="3600" i="1" dirty="0">
              <a:solidFill>
                <a:schemeClr val="folHlink"/>
              </a:solidFill>
              <a:latin typeface="Comic Sans MS" pitchFamily="-110" charset="0"/>
              <a:ea typeface="Comic Sans MS" pitchFamily="-110" charset="0"/>
              <a:cs typeface="Comic Sans MS" pitchFamily="-110" charset="0"/>
            </a:endParaRPr>
          </a:p>
        </p:txBody>
      </p:sp>
      <p:sp>
        <p:nvSpPr>
          <p:cNvPr id="63492" name="TextBox 28"/>
          <p:cNvSpPr txBox="1">
            <a:spLocks noChangeArrowheads="1"/>
          </p:cNvSpPr>
          <p:nvPr/>
        </p:nvSpPr>
        <p:spPr bwMode="auto">
          <a:xfrm>
            <a:off x="762000" y="1981200"/>
            <a:ext cx="7696200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Aft>
                <a:spcPts val="3600"/>
              </a:spcAft>
              <a:buFont typeface="Lucida Grande CE" pitchFamily="-110" charset="-18"/>
              <a:buChar char="♳"/>
            </a:pPr>
            <a:r>
              <a:rPr lang="en-IE" sz="3200" dirty="0" smtClean="0">
                <a:solidFill>
                  <a:srgbClr val="CCECFF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MiniBOONE </a:t>
            </a:r>
            <a:r>
              <a:rPr lang="en-IE" sz="3200" dirty="0">
                <a:solidFill>
                  <a:srgbClr val="CCECFF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anomaly</a:t>
            </a:r>
          </a:p>
          <a:p>
            <a:pPr>
              <a:spcAft>
                <a:spcPts val="3600"/>
              </a:spcAft>
              <a:buFont typeface="Lucida Grande CE" pitchFamily="-110" charset="-18"/>
              <a:buChar char="♴"/>
            </a:pPr>
            <a:r>
              <a:rPr lang="en-IE" sz="3200" dirty="0">
                <a:solidFill>
                  <a:srgbClr val="CCECFF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Problem of neutrino mass and mixing</a:t>
            </a:r>
          </a:p>
          <a:p>
            <a:pPr>
              <a:spcAft>
                <a:spcPts val="3600"/>
              </a:spcAft>
              <a:buFont typeface="Lucida Grande CE" pitchFamily="-110" charset="-18"/>
              <a:buChar char="♵"/>
            </a:pPr>
            <a:r>
              <a:rPr lang="en-IE" sz="3200" dirty="0">
                <a:solidFill>
                  <a:srgbClr val="CCECFF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Neutrino oscillation beyond the SM</a:t>
            </a:r>
          </a:p>
          <a:p>
            <a:pPr>
              <a:spcAft>
                <a:spcPts val="3600"/>
              </a:spcAft>
              <a:buFont typeface="Lucida Grande CE" pitchFamily="-110" charset="-18"/>
              <a:buChar char="♶"/>
            </a:pPr>
            <a:r>
              <a:rPr lang="en-IE" sz="3200" dirty="0">
                <a:solidFill>
                  <a:srgbClr val="CCECFF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Leptogenesis</a:t>
            </a:r>
          </a:p>
          <a:p>
            <a:pPr>
              <a:spcAft>
                <a:spcPts val="3600"/>
              </a:spcAft>
            </a:pPr>
            <a:endParaRPr lang="en-IE" dirty="0">
              <a:latin typeface="Comic Sans MS" pitchFamily="-110" charset="0"/>
              <a:ea typeface="Comic Sans MS" pitchFamily="-110" charset="0"/>
              <a:cs typeface="Comic Sans MS" pitchFamily="-11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51EAAF-A017-A14B-B2DB-F2B5E4FFB83A}" type="slidenum">
              <a:rPr lang="en-US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28675" name="Text Box 4"/>
          <p:cNvSpPr txBox="1">
            <a:spLocks noChangeAspect="1" noChangeArrowheads="1"/>
          </p:cNvSpPr>
          <p:nvPr/>
        </p:nvSpPr>
        <p:spPr bwMode="auto">
          <a:xfrm>
            <a:off x="0" y="304800"/>
            <a:ext cx="91440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7200" b="1" dirty="0">
                <a:solidFill>
                  <a:srgbClr val="FFFF00"/>
                </a:solidFill>
              </a:rPr>
              <a:t>News </a:t>
            </a:r>
            <a:br>
              <a:rPr lang="en-US" sz="7200" b="1" dirty="0">
                <a:solidFill>
                  <a:srgbClr val="FFFF00"/>
                </a:solidFill>
              </a:rPr>
            </a:br>
            <a:r>
              <a:rPr lang="en-US" sz="7200" b="1" dirty="0">
                <a:solidFill>
                  <a:srgbClr val="FFFF00"/>
                </a:solidFill>
              </a:rPr>
              <a:t>in the theory </a:t>
            </a:r>
            <a:br>
              <a:rPr lang="en-US" sz="7200" b="1" dirty="0">
                <a:solidFill>
                  <a:srgbClr val="FFFF00"/>
                </a:solidFill>
              </a:rPr>
            </a:br>
            <a:r>
              <a:rPr lang="en-US" sz="7200" b="1" dirty="0">
                <a:solidFill>
                  <a:srgbClr val="FFFF00"/>
                </a:solidFill>
              </a:rPr>
              <a:t>of neutrino physics</a:t>
            </a:r>
          </a:p>
        </p:txBody>
      </p:sp>
      <p:sp>
        <p:nvSpPr>
          <p:cNvPr id="28676" name="Text Box 5"/>
          <p:cNvSpPr txBox="1">
            <a:spLocks noChangeArrowheads="1"/>
          </p:cNvSpPr>
          <p:nvPr/>
        </p:nvSpPr>
        <p:spPr bwMode="auto">
          <a:xfrm>
            <a:off x="2590800" y="3886200"/>
            <a:ext cx="39624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b="1" dirty="0" smtClean="0">
                <a:solidFill>
                  <a:srgbClr val="FF0000"/>
                </a:solidFill>
                <a:latin typeface="Arial" pitchFamily="-110" charset="0"/>
              </a:rPr>
              <a:t>Wrocław</a:t>
            </a:r>
          </a:p>
          <a:p>
            <a:pPr algn="ctr">
              <a:spcBef>
                <a:spcPct val="50000"/>
              </a:spcBef>
            </a:pPr>
            <a:r>
              <a:rPr lang="pl-PL" b="1" dirty="0" smtClean="0">
                <a:solidFill>
                  <a:srgbClr val="FF0000"/>
                </a:solidFill>
                <a:latin typeface="Arial" pitchFamily="-110" charset="0"/>
              </a:rPr>
              <a:t>9. 11. 2009</a:t>
            </a:r>
            <a:endParaRPr lang="en-US" b="1" dirty="0">
              <a:solidFill>
                <a:srgbClr val="FF0000"/>
              </a:solidFill>
              <a:latin typeface="Arial" pitchFamily="-110" charset="0"/>
            </a:endParaRPr>
          </a:p>
        </p:txBody>
      </p:sp>
      <p:sp>
        <p:nvSpPr>
          <p:cNvPr id="28677" name="Text Box 6"/>
          <p:cNvSpPr txBox="1">
            <a:spLocks noChangeArrowheads="1"/>
          </p:cNvSpPr>
          <p:nvPr/>
        </p:nvSpPr>
        <p:spPr bwMode="auto">
          <a:xfrm>
            <a:off x="2819400" y="5486400"/>
            <a:ext cx="358775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1800">
                <a:solidFill>
                  <a:srgbClr val="99FF33"/>
                </a:solidFill>
                <a:latin typeface="Arial" pitchFamily="-110" charset="0"/>
                <a:ea typeface="Arial Unicode MS" pitchFamily="-110" charset="0"/>
                <a:cs typeface="Arial Unicode MS" pitchFamily="-110" charset="0"/>
              </a:rPr>
              <a:t>Marek  Zrałek,  </a:t>
            </a:r>
          </a:p>
          <a:p>
            <a:pPr algn="ctr">
              <a:spcBef>
                <a:spcPct val="50000"/>
              </a:spcBef>
            </a:pPr>
            <a:r>
              <a:rPr lang="pl-PL" sz="1800">
                <a:solidFill>
                  <a:srgbClr val="99FF33"/>
                </a:solidFill>
                <a:latin typeface="Arial" pitchFamily="-110" charset="0"/>
                <a:ea typeface="Arial Unicode MS" pitchFamily="-110" charset="0"/>
                <a:cs typeface="Arial Unicode MS" pitchFamily="-110" charset="0"/>
              </a:rPr>
              <a:t>Uniwersytet Śląski</a:t>
            </a:r>
            <a:endParaRPr lang="en-US" sz="1800" dirty="0">
              <a:solidFill>
                <a:srgbClr val="99FF33"/>
              </a:solidFill>
              <a:latin typeface="Arial" pitchFamily="-110" charset="0"/>
              <a:ea typeface="Arial Unicode MS" pitchFamily="-110" charset="0"/>
              <a:cs typeface="Arial Unicode MS" pitchFamily="-11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Box 1"/>
          <p:cNvSpPr txBox="1">
            <a:spLocks noChangeArrowheads="1"/>
          </p:cNvSpPr>
          <p:nvPr/>
        </p:nvSpPr>
        <p:spPr bwMode="auto">
          <a:xfrm>
            <a:off x="228600" y="0"/>
            <a:ext cx="3124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l-PL" sz="4000">
                <a:solidFill>
                  <a:srgbClr val="FF6600"/>
                </a:solidFill>
                <a:latin typeface="Comic Sans MS" pitchFamily="-110" charset="0"/>
                <a:ea typeface="Times New Roman" pitchFamily="-110" charset="0"/>
                <a:cs typeface="Times New Roman" pitchFamily="-110" charset="0"/>
              </a:rPr>
              <a:t>MiniBooNE</a:t>
            </a:r>
            <a:endParaRPr lang="pl-PL">
              <a:latin typeface="Comic Sans MS" pitchFamily="-110" charset="0"/>
              <a:ea typeface="Times New Roman" pitchFamily="-110" charset="0"/>
              <a:cs typeface="Times New Roman" pitchFamily="-110" charset="0"/>
            </a:endParaRPr>
          </a:p>
        </p:txBody>
      </p:sp>
      <p:pic>
        <p:nvPicPr>
          <p:cNvPr id="64515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207963"/>
            <a:ext cx="4959350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6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8538" y="1903413"/>
            <a:ext cx="49784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7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2667000"/>
            <a:ext cx="396240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8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0" y="3035300"/>
            <a:ext cx="3206750" cy="304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B6C93A-2907-2246-A9D7-5A04742FB5C6}" type="slidenum">
              <a:rPr lang="en-US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66566" name="TextBox 2"/>
          <p:cNvSpPr txBox="1">
            <a:spLocks noChangeArrowheads="1"/>
          </p:cNvSpPr>
          <p:nvPr/>
        </p:nvSpPr>
        <p:spPr bwMode="auto">
          <a:xfrm>
            <a:off x="4953000" y="722313"/>
            <a:ext cx="419100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pl-PL" sz="2000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Sizable excess (128.8 ± 43.4) at low energy (200-475 MeV) for </a:t>
            </a:r>
          </a:p>
          <a:p>
            <a:pPr algn="ctr"/>
            <a:endParaRPr lang="pl-PL" sz="2000">
              <a:solidFill>
                <a:srgbClr val="FFFF00"/>
              </a:solidFill>
              <a:latin typeface="Comic Sans MS" pitchFamily="-110" charset="0"/>
              <a:ea typeface="Comic Sans MS" pitchFamily="-110" charset="0"/>
              <a:cs typeface="Comic Sans MS" pitchFamily="-110" charset="0"/>
            </a:endParaRPr>
          </a:p>
          <a:p>
            <a:pPr algn="ctr"/>
            <a:r>
              <a:rPr lang="pl-PL" sz="2000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             </a:t>
            </a:r>
          </a:p>
          <a:p>
            <a:pPr algn="ctr"/>
            <a:r>
              <a:rPr lang="pl-PL" sz="2000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transition, is observed.</a:t>
            </a:r>
            <a:endParaRPr lang="pl-PL">
              <a:solidFill>
                <a:srgbClr val="FFFF00"/>
              </a:solidFill>
              <a:latin typeface="Comic Sans MS" pitchFamily="-110" charset="0"/>
              <a:ea typeface="Comic Sans MS" pitchFamily="-110" charset="0"/>
              <a:cs typeface="Comic Sans MS" pitchFamily="-110" charset="0"/>
            </a:endParaRPr>
          </a:p>
        </p:txBody>
      </p:sp>
      <p:pic>
        <p:nvPicPr>
          <p:cNvPr id="66567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76200"/>
            <a:ext cx="4548188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8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0513" y="2814638"/>
            <a:ext cx="4548187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9" name="TextBox 6"/>
          <p:cNvSpPr txBox="1">
            <a:spLocks noChangeArrowheads="1"/>
          </p:cNvSpPr>
          <p:nvPr/>
        </p:nvSpPr>
        <p:spPr bwMode="auto">
          <a:xfrm>
            <a:off x="6248400" y="76200"/>
            <a:ext cx="1752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l-PL" sz="1800"/>
              <a:t>MiniBooNe coll. </a:t>
            </a:r>
          </a:p>
          <a:p>
            <a:r>
              <a:rPr lang="pl-PL" sz="1800"/>
              <a:t>arXiv:0812.2243 </a:t>
            </a:r>
          </a:p>
        </p:txBody>
      </p:sp>
      <p:sp>
        <p:nvSpPr>
          <p:cNvPr id="66570" name="TextBox 7"/>
          <p:cNvSpPr txBox="1">
            <a:spLocks noChangeArrowheads="1"/>
          </p:cNvSpPr>
          <p:nvPr/>
        </p:nvSpPr>
        <p:spPr bwMode="auto">
          <a:xfrm>
            <a:off x="6096000" y="3022600"/>
            <a:ext cx="1905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l-PL" sz="1800"/>
              <a:t>MiniBooNE coll. arXiv:0904.1958</a:t>
            </a:r>
          </a:p>
        </p:txBody>
      </p:sp>
      <p:graphicFrame>
        <p:nvGraphicFramePr>
          <p:cNvPr id="66562" name="Object 2"/>
          <p:cNvGraphicFramePr>
            <a:graphicFrameLocks noChangeAspect="1"/>
          </p:cNvGraphicFramePr>
          <p:nvPr/>
        </p:nvGraphicFramePr>
        <p:xfrm>
          <a:off x="4305300" y="3314700"/>
          <a:ext cx="533400" cy="228600"/>
        </p:xfrm>
        <a:graphic>
          <a:graphicData uri="http://schemas.openxmlformats.org/presentationml/2006/ole">
            <p:oleObj spid="_x0000_s66562" name="Equation" r:id="rId5" imgW="533400" imgH="228600" progId="Equation.DSMT4">
              <p:embed/>
            </p:oleObj>
          </a:graphicData>
        </a:graphic>
      </p:graphicFrame>
      <p:graphicFrame>
        <p:nvGraphicFramePr>
          <p:cNvPr id="66563" name="Object 3"/>
          <p:cNvGraphicFramePr>
            <a:graphicFrameLocks noChangeAspect="1"/>
          </p:cNvGraphicFramePr>
          <p:nvPr/>
        </p:nvGraphicFramePr>
        <p:xfrm>
          <a:off x="6096000" y="4419600"/>
          <a:ext cx="1752600" cy="750888"/>
        </p:xfrm>
        <a:graphic>
          <a:graphicData uri="http://schemas.openxmlformats.org/presentationml/2006/ole">
            <p:oleObj spid="_x0000_s66563" name="Equation" r:id="rId6" imgW="533400" imgH="228600" progId="Equation.DSMT4">
              <p:embed/>
            </p:oleObj>
          </a:graphicData>
        </a:graphic>
      </p:graphicFrame>
      <p:graphicFrame>
        <p:nvGraphicFramePr>
          <p:cNvPr id="66564" name="Object 4"/>
          <p:cNvGraphicFramePr>
            <a:graphicFrameLocks noChangeAspect="1"/>
          </p:cNvGraphicFramePr>
          <p:nvPr/>
        </p:nvGraphicFramePr>
        <p:xfrm>
          <a:off x="6096000" y="1371600"/>
          <a:ext cx="1752600" cy="609600"/>
        </p:xfrm>
        <a:graphic>
          <a:graphicData uri="http://schemas.openxmlformats.org/presentationml/2006/ole">
            <p:oleObj spid="_x0000_s66564" name="Equation" r:id="rId7" imgW="533400" imgH="228600" progId="Equation.DSMT4">
              <p:embed/>
            </p:oleObj>
          </a:graphicData>
        </a:graphic>
      </p:graphicFrame>
      <p:sp>
        <p:nvSpPr>
          <p:cNvPr id="66571" name="TextBox 13"/>
          <p:cNvSpPr txBox="1">
            <a:spLocks noChangeArrowheads="1"/>
          </p:cNvSpPr>
          <p:nvPr/>
        </p:nvSpPr>
        <p:spPr bwMode="auto">
          <a:xfrm>
            <a:off x="4953000" y="3668713"/>
            <a:ext cx="4191000" cy="255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sz="2000" dirty="0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No significant excess of events has been observed for </a:t>
            </a:r>
          </a:p>
          <a:p>
            <a:pPr algn="ctr"/>
            <a:endParaRPr lang="en-GB" sz="2000" dirty="0">
              <a:solidFill>
                <a:srgbClr val="FFFF00"/>
              </a:solidFill>
              <a:latin typeface="Comic Sans MS" pitchFamily="-110" charset="0"/>
              <a:ea typeface="Comic Sans MS" pitchFamily="-110" charset="0"/>
              <a:cs typeface="Comic Sans MS" pitchFamily="-110" charset="0"/>
            </a:endParaRPr>
          </a:p>
          <a:p>
            <a:pPr algn="ctr"/>
            <a:endParaRPr lang="en-GB" sz="2000" dirty="0">
              <a:solidFill>
                <a:srgbClr val="FFFF00"/>
              </a:solidFill>
              <a:latin typeface="Comic Sans MS" pitchFamily="-110" charset="0"/>
              <a:ea typeface="Comic Sans MS" pitchFamily="-110" charset="0"/>
              <a:cs typeface="Comic Sans MS" pitchFamily="-110" charset="0"/>
            </a:endParaRPr>
          </a:p>
          <a:p>
            <a:pPr algn="ctr"/>
            <a:endParaRPr lang="en-GB" sz="2000" dirty="0">
              <a:solidFill>
                <a:srgbClr val="FFFF00"/>
              </a:solidFill>
              <a:latin typeface="Comic Sans MS" pitchFamily="-110" charset="0"/>
              <a:ea typeface="Comic Sans MS" pitchFamily="-110" charset="0"/>
              <a:cs typeface="Comic Sans MS" pitchFamily="-110" charset="0"/>
            </a:endParaRPr>
          </a:p>
          <a:p>
            <a:pPr algn="ctr"/>
            <a:r>
              <a:rPr lang="en-GB" sz="2000" dirty="0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oscillation at law (200-475 MeV ) and at high energy (475 -1250 MeV) regions.</a:t>
            </a:r>
          </a:p>
        </p:txBody>
      </p:sp>
      <p:sp>
        <p:nvSpPr>
          <p:cNvPr id="66572" name="TextBox 14"/>
          <p:cNvSpPr txBox="1">
            <a:spLocks noChangeArrowheads="1"/>
          </p:cNvSpPr>
          <p:nvPr/>
        </p:nvSpPr>
        <p:spPr bwMode="auto">
          <a:xfrm>
            <a:off x="304800" y="6024563"/>
            <a:ext cx="45481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sz="2000" dirty="0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In the same channel excess was observed by LSND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0AFA3C-9773-964D-9268-96941479474B}" type="slidenum">
              <a:rPr lang="en-US"/>
              <a:pPr>
                <a:defRPr/>
              </a:pPr>
              <a:t>32</a:t>
            </a:fld>
            <a:endParaRPr lang="en-US" dirty="0"/>
          </a:p>
        </p:txBody>
      </p:sp>
      <p:pic>
        <p:nvPicPr>
          <p:cNvPr id="67587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2808288"/>
            <a:ext cx="3733800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8" name="TextBox 4"/>
          <p:cNvSpPr txBox="1">
            <a:spLocks noChangeArrowheads="1"/>
          </p:cNvSpPr>
          <p:nvPr/>
        </p:nvSpPr>
        <p:spPr bwMode="auto">
          <a:xfrm>
            <a:off x="1143000" y="2084388"/>
            <a:ext cx="2057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l-PL" sz="2000"/>
              <a:t>S.N. Ganienko, </a:t>
            </a:r>
          </a:p>
          <a:p>
            <a:r>
              <a:rPr lang="pl-PL" sz="2000"/>
              <a:t>arXiv:0902.3802</a:t>
            </a:r>
          </a:p>
        </p:txBody>
      </p:sp>
      <p:pic>
        <p:nvPicPr>
          <p:cNvPr id="67589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02063" y="152400"/>
            <a:ext cx="5189537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90" name="TextBox 5"/>
          <p:cNvSpPr txBox="1">
            <a:spLocks noChangeArrowheads="1"/>
          </p:cNvSpPr>
          <p:nvPr/>
        </p:nvSpPr>
        <p:spPr bwMode="auto">
          <a:xfrm>
            <a:off x="381000" y="304800"/>
            <a:ext cx="32766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dirty="0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There are a lot of  papers which try to explain the electron neutrino excess:</a:t>
            </a:r>
          </a:p>
        </p:txBody>
      </p:sp>
      <p:sp>
        <p:nvSpPr>
          <p:cNvPr id="67591" name="TextBox 6"/>
          <p:cNvSpPr txBox="1">
            <a:spLocks noChangeArrowheads="1"/>
          </p:cNvSpPr>
          <p:nvPr/>
        </p:nvSpPr>
        <p:spPr bwMode="auto">
          <a:xfrm>
            <a:off x="444500" y="5562600"/>
            <a:ext cx="82423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dirty="0">
                <a:solidFill>
                  <a:srgbClr val="CCECFF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Is there anomalous difference between neutrino and antineutrino properties ?? - result are inconclusive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48200" y="2438400"/>
            <a:ext cx="4038600" cy="2538413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  <p:txBody>
          <a:bodyPr>
            <a:spAutoFit/>
          </a:bodyPr>
          <a:lstStyle/>
          <a:p>
            <a:pPr>
              <a:spcAft>
                <a:spcPts val="600"/>
              </a:spcAft>
              <a:buFont typeface="Wingdings" charset="2"/>
              <a:buChar char=""/>
              <a:defRPr/>
            </a:pPr>
            <a:r>
              <a:rPr lang="en-GB" dirty="0">
                <a:solidFill>
                  <a:srgbClr val="CCCC00"/>
                </a:solidFill>
                <a:latin typeface="Comic Sans MS"/>
                <a:ea typeface="Arial" pitchFamily="28" charset="0"/>
                <a:cs typeface="Comic Sans MS"/>
              </a:rPr>
              <a:t> Extra – dimensions,</a:t>
            </a:r>
          </a:p>
          <a:p>
            <a:pPr>
              <a:spcAft>
                <a:spcPts val="600"/>
              </a:spcAft>
              <a:buFont typeface="Wingdings" charset="2"/>
              <a:buChar char=""/>
              <a:defRPr/>
            </a:pPr>
            <a:r>
              <a:rPr lang="en-GB" dirty="0">
                <a:solidFill>
                  <a:srgbClr val="CCCC00"/>
                </a:solidFill>
                <a:latin typeface="Comic Sans MS"/>
                <a:ea typeface="Arial" pitchFamily="28" charset="0"/>
                <a:cs typeface="Comic Sans MS"/>
              </a:rPr>
              <a:t> Sterile neutrinos,</a:t>
            </a:r>
          </a:p>
          <a:p>
            <a:pPr>
              <a:spcAft>
                <a:spcPts val="600"/>
              </a:spcAft>
              <a:buFont typeface="Wingdings" charset="2"/>
              <a:buChar char=""/>
              <a:defRPr/>
            </a:pPr>
            <a:r>
              <a:rPr lang="en-GB" dirty="0">
                <a:solidFill>
                  <a:srgbClr val="CCCC00"/>
                </a:solidFill>
                <a:latin typeface="Comic Sans MS"/>
                <a:ea typeface="Arial" pitchFamily="28" charset="0"/>
                <a:cs typeface="Comic Sans MS"/>
              </a:rPr>
              <a:t> CPT violating</a:t>
            </a:r>
            <a:br>
              <a:rPr lang="en-GB" dirty="0">
                <a:solidFill>
                  <a:srgbClr val="CCCC00"/>
                </a:solidFill>
                <a:latin typeface="Comic Sans MS"/>
                <a:ea typeface="Arial" pitchFamily="28" charset="0"/>
                <a:cs typeface="Comic Sans MS"/>
              </a:rPr>
            </a:br>
            <a:r>
              <a:rPr lang="en-GB" dirty="0">
                <a:solidFill>
                  <a:srgbClr val="CCCC00"/>
                </a:solidFill>
                <a:latin typeface="Comic Sans MS"/>
                <a:ea typeface="Arial" pitchFamily="28" charset="0"/>
                <a:cs typeface="Comic Sans MS"/>
              </a:rPr>
              <a:t>    interaction,</a:t>
            </a:r>
          </a:p>
          <a:p>
            <a:pPr>
              <a:spcAft>
                <a:spcPts val="600"/>
              </a:spcAft>
              <a:buFont typeface="Wingdings" charset="2"/>
              <a:buChar char=""/>
              <a:defRPr/>
            </a:pPr>
            <a:r>
              <a:rPr lang="en-GB" dirty="0">
                <a:solidFill>
                  <a:srgbClr val="CCCC00"/>
                </a:solidFill>
                <a:latin typeface="Comic Sans MS"/>
                <a:ea typeface="Arial" pitchFamily="28" charset="0"/>
                <a:cs typeface="Comic Sans MS"/>
              </a:rPr>
              <a:t> Neutrino –antineutrino</a:t>
            </a:r>
            <a:br>
              <a:rPr lang="en-GB" dirty="0">
                <a:solidFill>
                  <a:srgbClr val="CCCC00"/>
                </a:solidFill>
                <a:latin typeface="Comic Sans MS"/>
                <a:ea typeface="Arial" pitchFamily="28" charset="0"/>
                <a:cs typeface="Comic Sans MS"/>
              </a:rPr>
            </a:br>
            <a:r>
              <a:rPr lang="en-GB" dirty="0">
                <a:solidFill>
                  <a:srgbClr val="CCCC00"/>
                </a:solidFill>
                <a:latin typeface="Comic Sans MS"/>
                <a:ea typeface="Arial" pitchFamily="28" charset="0"/>
                <a:cs typeface="Comic Sans MS"/>
              </a:rPr>
              <a:t>    oscillation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9"/>
          <p:cNvSpPr txBox="1">
            <a:spLocks noChangeArrowheads="1"/>
          </p:cNvSpPr>
          <p:nvPr/>
        </p:nvSpPr>
        <p:spPr bwMode="auto">
          <a:xfrm>
            <a:off x="6081713" y="990600"/>
            <a:ext cx="14620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pl-PL"/>
              <a:t> x 10</a:t>
            </a:r>
            <a:r>
              <a:rPr lang="pl-PL" baseline="30000"/>
              <a:t>6</a:t>
            </a:r>
            <a:r>
              <a:rPr lang="pl-PL"/>
              <a:t> </a:t>
            </a:r>
            <a:endParaRPr lang="en-US" sz="1800" dirty="0"/>
          </a:p>
        </p:txBody>
      </p:sp>
      <p:sp>
        <p:nvSpPr>
          <p:cNvPr id="2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3A229D-5640-644C-ABFD-A1C61E44FE80}" type="slidenum">
              <a:rPr lang="en-US"/>
              <a:pPr>
                <a:defRPr/>
              </a:pPr>
              <a:t>33</a:t>
            </a:fld>
            <a:endParaRPr lang="en-US" dirty="0"/>
          </a:p>
        </p:txBody>
      </p:sp>
      <p:pic>
        <p:nvPicPr>
          <p:cNvPr id="68612" name="Picture 6" descr="masses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1500" y="990600"/>
            <a:ext cx="3035300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3" name="AutoShape 8"/>
          <p:cNvSpPr>
            <a:spLocks noChangeArrowheads="1"/>
          </p:cNvSpPr>
          <p:nvPr/>
        </p:nvSpPr>
        <p:spPr bwMode="auto">
          <a:xfrm>
            <a:off x="6199188" y="1447800"/>
            <a:ext cx="1212850" cy="215900"/>
          </a:xfrm>
          <a:prstGeom prst="leftRightArrow">
            <a:avLst>
              <a:gd name="adj1" fmla="val 30065"/>
              <a:gd name="adj2" fmla="val 10280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IE" sz="1800"/>
          </a:p>
        </p:txBody>
      </p:sp>
      <p:sp>
        <p:nvSpPr>
          <p:cNvPr id="68614" name="Text Box 10"/>
          <p:cNvSpPr txBox="1">
            <a:spLocks noChangeArrowheads="1"/>
          </p:cNvSpPr>
          <p:nvPr/>
        </p:nvSpPr>
        <p:spPr bwMode="auto">
          <a:xfrm>
            <a:off x="2187575" y="4495800"/>
            <a:ext cx="48879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pl-PL">
                <a:solidFill>
                  <a:srgbClr val="CCFFCC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In the present Higgs mechanism</a:t>
            </a:r>
          </a:p>
        </p:txBody>
      </p:sp>
      <p:sp>
        <p:nvSpPr>
          <p:cNvPr id="68615" name="Line 11"/>
          <p:cNvSpPr>
            <a:spLocks noChangeShapeType="1"/>
          </p:cNvSpPr>
          <p:nvPr/>
        </p:nvSpPr>
        <p:spPr bwMode="auto">
          <a:xfrm flipV="1">
            <a:off x="1042988" y="5589588"/>
            <a:ext cx="1800225" cy="4318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68616" name="Line 12"/>
          <p:cNvSpPr>
            <a:spLocks noChangeShapeType="1"/>
          </p:cNvSpPr>
          <p:nvPr/>
        </p:nvSpPr>
        <p:spPr bwMode="auto">
          <a:xfrm>
            <a:off x="2843213" y="5589588"/>
            <a:ext cx="1728787" cy="4318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68617" name="Line 13"/>
          <p:cNvSpPr>
            <a:spLocks noChangeShapeType="1"/>
          </p:cNvSpPr>
          <p:nvPr/>
        </p:nvSpPr>
        <p:spPr bwMode="auto">
          <a:xfrm flipV="1">
            <a:off x="4572000" y="5589588"/>
            <a:ext cx="936625" cy="4318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68618" name="Line 14"/>
          <p:cNvSpPr>
            <a:spLocks noChangeShapeType="1"/>
          </p:cNvSpPr>
          <p:nvPr/>
        </p:nvSpPr>
        <p:spPr bwMode="auto">
          <a:xfrm>
            <a:off x="5508625" y="5589588"/>
            <a:ext cx="1368425" cy="4318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68619" name="Line 17"/>
          <p:cNvSpPr>
            <a:spLocks noChangeShapeType="1"/>
          </p:cNvSpPr>
          <p:nvPr/>
        </p:nvSpPr>
        <p:spPr bwMode="auto">
          <a:xfrm flipV="1">
            <a:off x="6877050" y="5589588"/>
            <a:ext cx="1223963" cy="4318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68620" name="Line 18"/>
          <p:cNvSpPr>
            <a:spLocks noChangeShapeType="1"/>
          </p:cNvSpPr>
          <p:nvPr/>
        </p:nvSpPr>
        <p:spPr bwMode="auto">
          <a:xfrm>
            <a:off x="1042988" y="6524625"/>
            <a:ext cx="7058025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pic>
        <p:nvPicPr>
          <p:cNvPr id="68621" name="Picture 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3713" y="5187950"/>
            <a:ext cx="423862" cy="5445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68622" name="Picture 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63938" y="5187950"/>
            <a:ext cx="454025" cy="5445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68623" name="Picture 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94238" y="5316538"/>
            <a:ext cx="423862" cy="5445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68624" name="Picture 2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89638" y="5316538"/>
            <a:ext cx="454025" cy="5445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68625" name="Picture 2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96138" y="5316538"/>
            <a:ext cx="423862" cy="5445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68626" name="Oval 26"/>
          <p:cNvSpPr>
            <a:spLocks noChangeArrowheads="1"/>
          </p:cNvSpPr>
          <p:nvPr/>
        </p:nvSpPr>
        <p:spPr bwMode="auto">
          <a:xfrm>
            <a:off x="2771775" y="5524500"/>
            <a:ext cx="142875" cy="1285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IE" sz="1800"/>
          </a:p>
        </p:txBody>
      </p:sp>
      <p:sp>
        <p:nvSpPr>
          <p:cNvPr id="68627" name="Oval 28"/>
          <p:cNvSpPr>
            <a:spLocks noChangeArrowheads="1"/>
          </p:cNvSpPr>
          <p:nvPr/>
        </p:nvSpPr>
        <p:spPr bwMode="auto">
          <a:xfrm>
            <a:off x="4551363" y="5956300"/>
            <a:ext cx="142875" cy="1285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IE" sz="1800"/>
          </a:p>
        </p:txBody>
      </p:sp>
      <p:sp>
        <p:nvSpPr>
          <p:cNvPr id="68628" name="Oval 29"/>
          <p:cNvSpPr>
            <a:spLocks noChangeArrowheads="1"/>
          </p:cNvSpPr>
          <p:nvPr/>
        </p:nvSpPr>
        <p:spPr bwMode="auto">
          <a:xfrm>
            <a:off x="5508625" y="5524500"/>
            <a:ext cx="142875" cy="1285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IE" sz="1800"/>
          </a:p>
        </p:txBody>
      </p:sp>
      <p:sp>
        <p:nvSpPr>
          <p:cNvPr id="68629" name="Oval 30"/>
          <p:cNvSpPr>
            <a:spLocks noChangeArrowheads="1"/>
          </p:cNvSpPr>
          <p:nvPr/>
        </p:nvSpPr>
        <p:spPr bwMode="auto">
          <a:xfrm>
            <a:off x="6805613" y="5892800"/>
            <a:ext cx="142875" cy="1285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IE" sz="1800"/>
          </a:p>
        </p:txBody>
      </p:sp>
      <p:pic>
        <p:nvPicPr>
          <p:cNvPr id="68630" name="Picture 3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71775" y="5656263"/>
            <a:ext cx="1651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31" name="Picture 3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8350" y="6084888"/>
            <a:ext cx="1651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32" name="Picture 3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86400" y="5316538"/>
            <a:ext cx="1651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33" name="Picture 3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05613" y="6021388"/>
            <a:ext cx="1651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34" name="Picture 3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27475" y="6381750"/>
            <a:ext cx="3048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35" name="TextBox 29"/>
          <p:cNvSpPr txBox="1">
            <a:spLocks noChangeArrowheads="1"/>
          </p:cNvSpPr>
          <p:nvPr/>
        </p:nvSpPr>
        <p:spPr bwMode="auto">
          <a:xfrm>
            <a:off x="838200" y="228600"/>
            <a:ext cx="72628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IE" sz="3200">
                <a:solidFill>
                  <a:srgbClr val="FF66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Problem of Mass and Mixing</a:t>
            </a:r>
          </a:p>
        </p:txBody>
      </p:sp>
      <p:sp>
        <p:nvSpPr>
          <p:cNvPr id="68636" name="TextBox 30"/>
          <p:cNvSpPr txBox="1">
            <a:spLocks noChangeArrowheads="1"/>
          </p:cNvSpPr>
          <p:nvPr/>
        </p:nvSpPr>
        <p:spPr bwMode="auto">
          <a:xfrm>
            <a:off x="152400" y="990600"/>
            <a:ext cx="54991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Tx/>
              <a:buBlip>
                <a:blip r:embed="rId7"/>
              </a:buBlip>
            </a:pPr>
            <a:r>
              <a:rPr lang="en-IE"/>
              <a:t> </a:t>
            </a:r>
            <a:r>
              <a:rPr lang="en-IE">
                <a:solidFill>
                  <a:srgbClr val="FF99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Why neutrino masses are so small,</a:t>
            </a:r>
            <a:br>
              <a:rPr lang="en-IE">
                <a:solidFill>
                  <a:srgbClr val="FF99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</a:br>
            <a:r>
              <a:rPr lang="en-IE">
                <a:solidFill>
                  <a:srgbClr val="FF99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  much smaller then charged leptons</a:t>
            </a:r>
          </a:p>
          <a:p>
            <a:r>
              <a:rPr lang="en-IE">
                <a:solidFill>
                  <a:srgbClr val="FF99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  and quarks masses 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553200" y="1143000"/>
            <a:ext cx="7620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IE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28" charset="0"/>
                <a:ea typeface="Arial" pitchFamily="28" charset="0"/>
                <a:cs typeface="Arial" pitchFamily="28" charset="0"/>
              </a:rPr>
              <a:t>10</a:t>
            </a:r>
            <a:r>
              <a:rPr lang="en-IE" baseline="300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28" charset="0"/>
                <a:ea typeface="Arial" pitchFamily="28" charset="0"/>
                <a:cs typeface="Arial" pitchFamily="28" charset="0"/>
              </a:rPr>
              <a:t>6</a:t>
            </a:r>
            <a:endParaRPr lang="en-IE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28" charset="0"/>
              <a:ea typeface="Arial" pitchFamily="28" charset="0"/>
              <a:cs typeface="Arial" pitchFamily="28" charset="0"/>
            </a:endParaRPr>
          </a:p>
        </p:txBody>
      </p:sp>
      <p:sp>
        <p:nvSpPr>
          <p:cNvPr id="68638" name="TextBox 32"/>
          <p:cNvSpPr txBox="1">
            <a:spLocks noChangeArrowheads="1"/>
          </p:cNvSpPr>
          <p:nvPr/>
        </p:nvSpPr>
        <p:spPr bwMode="auto">
          <a:xfrm>
            <a:off x="152400" y="2620963"/>
            <a:ext cx="564197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Tx/>
              <a:buBlip>
                <a:blip r:embed="rId7"/>
              </a:buBlip>
            </a:pPr>
            <a:r>
              <a:rPr lang="en-IE"/>
              <a:t> </a:t>
            </a:r>
            <a:r>
              <a:rPr lang="en-IE">
                <a:solidFill>
                  <a:srgbClr val="FF99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Why there two large mixing angles</a:t>
            </a:r>
            <a:br>
              <a:rPr lang="en-IE">
                <a:solidFill>
                  <a:srgbClr val="FF99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</a:br>
            <a:r>
              <a:rPr lang="en-IE">
                <a:solidFill>
                  <a:srgbClr val="FF99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  for leptons which contrasts sharply</a:t>
            </a:r>
            <a:br>
              <a:rPr lang="en-IE">
                <a:solidFill>
                  <a:srgbClr val="FF99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</a:br>
            <a:r>
              <a:rPr lang="en-IE">
                <a:solidFill>
                  <a:srgbClr val="FF99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  with the smallnest of the quark</a:t>
            </a:r>
            <a:br>
              <a:rPr lang="en-IE">
                <a:solidFill>
                  <a:srgbClr val="FF99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</a:br>
            <a:r>
              <a:rPr lang="en-IE">
                <a:solidFill>
                  <a:srgbClr val="FF99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  mixing angles.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ight Arrow 32"/>
          <p:cNvSpPr/>
          <p:nvPr/>
        </p:nvSpPr>
        <p:spPr>
          <a:xfrm>
            <a:off x="144463" y="5380038"/>
            <a:ext cx="2751137" cy="1422400"/>
          </a:xfrm>
          <a:prstGeom prst="rightArrow">
            <a:avLst>
              <a:gd name="adj1" fmla="val 99880"/>
              <a:gd name="adj2" fmla="val 50000"/>
            </a:avLst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E"/>
          </a:p>
        </p:txBody>
      </p:sp>
      <p:sp>
        <p:nvSpPr>
          <p:cNvPr id="29" name="Left Arrow 28"/>
          <p:cNvSpPr/>
          <p:nvPr/>
        </p:nvSpPr>
        <p:spPr>
          <a:xfrm>
            <a:off x="3352800" y="2057400"/>
            <a:ext cx="3036888" cy="1231900"/>
          </a:xfrm>
          <a:prstGeom prst="leftArrow">
            <a:avLst>
              <a:gd name="adj1" fmla="val 100000"/>
              <a:gd name="adj2" fmla="val 21230"/>
            </a:avLst>
          </a:prstGeom>
          <a:solidFill>
            <a:schemeClr val="bg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E"/>
          </a:p>
        </p:txBody>
      </p:sp>
      <p:sp>
        <p:nvSpPr>
          <p:cNvPr id="28" name="Left Arrow 27"/>
          <p:cNvSpPr/>
          <p:nvPr/>
        </p:nvSpPr>
        <p:spPr>
          <a:xfrm>
            <a:off x="3492500" y="990600"/>
            <a:ext cx="2897188" cy="685800"/>
          </a:xfrm>
          <a:prstGeom prst="leftArrow">
            <a:avLst>
              <a:gd name="adj1" fmla="val 82834"/>
              <a:gd name="adj2" fmla="val 50000"/>
            </a:avLst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E"/>
          </a:p>
        </p:txBody>
      </p:sp>
      <p:sp>
        <p:nvSpPr>
          <p:cNvPr id="2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32813" y="6345238"/>
            <a:ext cx="431800" cy="457200"/>
          </a:xfrm>
        </p:spPr>
        <p:txBody>
          <a:bodyPr/>
          <a:lstStyle/>
          <a:p>
            <a:pPr>
              <a:defRPr/>
            </a:pPr>
            <a:fld id="{D6E66352-5A10-FB4C-8CC0-DF4E6A28B594}" type="slidenum">
              <a:rPr lang="en-US"/>
              <a:pPr>
                <a:defRPr/>
              </a:pPr>
              <a:t>34</a:t>
            </a:fld>
            <a:endParaRPr lang="en-US" dirty="0"/>
          </a:p>
        </p:txBody>
      </p:sp>
      <p:sp>
        <p:nvSpPr>
          <p:cNvPr id="69644" name="Text Box 7"/>
          <p:cNvSpPr txBox="1">
            <a:spLocks noChangeArrowheads="1"/>
          </p:cNvSpPr>
          <p:nvPr/>
        </p:nvSpPr>
        <p:spPr bwMode="auto">
          <a:xfrm>
            <a:off x="228600" y="0"/>
            <a:ext cx="8736013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600">
                <a:solidFill>
                  <a:srgbClr val="CCCC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Why neutrino masses are very small, answer depends on neutrino nature</a:t>
            </a:r>
            <a:endParaRPr lang="en-US" sz="2600" dirty="0">
              <a:solidFill>
                <a:srgbClr val="CCCC00"/>
              </a:solidFill>
              <a:latin typeface="Comic Sans MS" pitchFamily="-110" charset="0"/>
              <a:ea typeface="Comic Sans MS" pitchFamily="-110" charset="0"/>
              <a:cs typeface="Comic Sans MS" pitchFamily="-110" charset="0"/>
            </a:endParaRPr>
          </a:p>
        </p:txBody>
      </p:sp>
      <p:sp>
        <p:nvSpPr>
          <p:cNvPr id="69636" name="Text Box 8"/>
          <p:cNvSpPr txBox="1">
            <a:spLocks noChangeArrowheads="1"/>
          </p:cNvSpPr>
          <p:nvPr/>
        </p:nvSpPr>
        <p:spPr bwMode="auto">
          <a:xfrm>
            <a:off x="76200" y="990600"/>
            <a:ext cx="3487738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514350" indent="-514350">
              <a:spcBef>
                <a:spcPct val="50000"/>
              </a:spcBef>
              <a:spcAft>
                <a:spcPts val="1200"/>
              </a:spcAft>
              <a:buFontTx/>
              <a:buAutoNum type="romanUcParenBoth"/>
              <a:defRPr/>
            </a:pPr>
            <a:r>
              <a:rPr lang="pl-PL" dirty="0">
                <a:solidFill>
                  <a:srgbClr val="CCECFF"/>
                </a:solidFill>
                <a:latin typeface="Arial" pitchFamily="28" charset="0"/>
                <a:ea typeface="Arial" pitchFamily="28" charset="0"/>
                <a:cs typeface="Arial" pitchFamily="28" charset="0"/>
              </a:rPr>
              <a:t>Dirac neutrinos ,</a:t>
            </a:r>
          </a:p>
          <a:p>
            <a:pPr marL="514350" indent="-514350">
              <a:spcBef>
                <a:spcPct val="50000"/>
              </a:spcBef>
              <a:spcAft>
                <a:spcPts val="1200"/>
              </a:spcAft>
              <a:defRPr/>
            </a:pPr>
            <a:r>
              <a:rPr lang="pl-PL" dirty="0">
                <a:solidFill>
                  <a:srgbClr val="CCECFF"/>
                </a:solidFill>
                <a:latin typeface="Arial" pitchFamily="28" charset="0"/>
                <a:ea typeface="Arial" pitchFamily="28" charset="0"/>
                <a:cs typeface="Arial" pitchFamily="28" charset="0"/>
              </a:rPr>
              <a:t>or</a:t>
            </a:r>
          </a:p>
          <a:p>
            <a:pPr>
              <a:spcBef>
                <a:spcPct val="50000"/>
              </a:spcBef>
              <a:spcAft>
                <a:spcPts val="1200"/>
              </a:spcAft>
              <a:defRPr/>
            </a:pPr>
            <a:r>
              <a:rPr lang="pl-PL" dirty="0">
                <a:solidFill>
                  <a:srgbClr val="CCECFF"/>
                </a:solidFill>
                <a:latin typeface="Arial" pitchFamily="28" charset="0"/>
                <a:ea typeface="Arial" pitchFamily="28" charset="0"/>
                <a:cs typeface="Arial" pitchFamily="28" charset="0"/>
              </a:rPr>
              <a:t>(II) Majorana neutrinos</a:t>
            </a:r>
            <a:endParaRPr lang="en-US" dirty="0">
              <a:solidFill>
                <a:srgbClr val="CCECFF"/>
              </a:solidFill>
              <a:latin typeface="Arial" pitchFamily="28" charset="0"/>
              <a:ea typeface="Arial" pitchFamily="28" charset="0"/>
              <a:cs typeface="Arial" pitchFamily="28" charset="0"/>
            </a:endParaRPr>
          </a:p>
        </p:txBody>
      </p:sp>
      <p:sp>
        <p:nvSpPr>
          <p:cNvPr id="69646" name="Text Box 9"/>
          <p:cNvSpPr txBox="1">
            <a:spLocks noChangeArrowheads="1"/>
          </p:cNvSpPr>
          <p:nvPr/>
        </p:nvSpPr>
        <p:spPr bwMode="auto">
          <a:xfrm>
            <a:off x="395288" y="3289300"/>
            <a:ext cx="3097212" cy="522288"/>
          </a:xfrm>
          <a:prstGeom prst="rect">
            <a:avLst/>
          </a:prstGeom>
          <a:solidFill>
            <a:srgbClr val="003399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800" i="1">
                <a:solidFill>
                  <a:schemeClr val="hlink"/>
                </a:solidFill>
              </a:rPr>
              <a:t>(I) Neutrina Diraca</a:t>
            </a:r>
            <a:endParaRPr lang="en-US" sz="2800" i="1" dirty="0">
              <a:solidFill>
                <a:schemeClr val="hlink"/>
              </a:solidFill>
            </a:endParaRPr>
          </a:p>
        </p:txBody>
      </p:sp>
      <p:sp>
        <p:nvSpPr>
          <p:cNvPr id="69647" name="Text Box 10"/>
          <p:cNvSpPr txBox="1">
            <a:spLocks noChangeArrowheads="1"/>
          </p:cNvSpPr>
          <p:nvPr/>
        </p:nvSpPr>
        <p:spPr bwMode="auto">
          <a:xfrm>
            <a:off x="900113" y="4019550"/>
            <a:ext cx="62642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>
                <a:solidFill>
                  <a:srgbClr val="CCCC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Righ handed neutrino fields have to be added </a:t>
            </a:r>
            <a:endParaRPr lang="en-US" sz="2000" dirty="0">
              <a:solidFill>
                <a:srgbClr val="CCCC00"/>
              </a:solidFill>
              <a:latin typeface="Comic Sans MS" pitchFamily="-110" charset="0"/>
              <a:ea typeface="Comic Sans MS" pitchFamily="-110" charset="0"/>
              <a:cs typeface="Comic Sans MS" pitchFamily="-110" charset="0"/>
            </a:endParaRPr>
          </a:p>
        </p:txBody>
      </p:sp>
      <p:pic>
        <p:nvPicPr>
          <p:cNvPr id="69648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9563" y="3740150"/>
            <a:ext cx="72072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49" name="Line 12"/>
          <p:cNvSpPr>
            <a:spLocks noChangeShapeType="1"/>
          </p:cNvSpPr>
          <p:nvPr/>
        </p:nvSpPr>
        <p:spPr bwMode="auto">
          <a:xfrm flipV="1">
            <a:off x="539750" y="4724400"/>
            <a:ext cx="3024188" cy="5048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69650" name="Line 13"/>
          <p:cNvSpPr>
            <a:spLocks noChangeShapeType="1"/>
          </p:cNvSpPr>
          <p:nvPr/>
        </p:nvSpPr>
        <p:spPr bwMode="auto">
          <a:xfrm>
            <a:off x="3563938" y="4724400"/>
            <a:ext cx="4103687" cy="7207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69651" name="Line 15"/>
          <p:cNvSpPr>
            <a:spLocks noChangeShapeType="1"/>
          </p:cNvSpPr>
          <p:nvPr/>
        </p:nvSpPr>
        <p:spPr bwMode="auto">
          <a:xfrm flipV="1">
            <a:off x="7667625" y="5084763"/>
            <a:ext cx="1152525" cy="36036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pic>
        <p:nvPicPr>
          <p:cNvPr id="69652" name="Picture 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19250" y="4465638"/>
            <a:ext cx="452438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53" name="Picture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725" y="4465638"/>
            <a:ext cx="515938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54" name="Picture 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47038" y="4603750"/>
            <a:ext cx="485775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55" name="Oval 19"/>
          <p:cNvSpPr>
            <a:spLocks noChangeArrowheads="1"/>
          </p:cNvSpPr>
          <p:nvPr/>
        </p:nvSpPr>
        <p:spPr bwMode="auto">
          <a:xfrm>
            <a:off x="3492500" y="4724400"/>
            <a:ext cx="142875" cy="12858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IE" sz="1800"/>
          </a:p>
        </p:txBody>
      </p:sp>
      <p:sp>
        <p:nvSpPr>
          <p:cNvPr id="69656" name="Oval 20"/>
          <p:cNvSpPr>
            <a:spLocks noChangeArrowheads="1"/>
          </p:cNvSpPr>
          <p:nvPr/>
        </p:nvSpPr>
        <p:spPr bwMode="auto">
          <a:xfrm>
            <a:off x="7596188" y="5380038"/>
            <a:ext cx="142875" cy="1285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IE" sz="1800"/>
          </a:p>
        </p:txBody>
      </p:sp>
      <p:pic>
        <p:nvPicPr>
          <p:cNvPr id="69657" name="Picture 2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52825" y="4852988"/>
            <a:ext cx="1651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58" name="Picture 2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96188" y="5508625"/>
            <a:ext cx="1651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59" name="Oval 33"/>
          <p:cNvSpPr>
            <a:spLocks noChangeArrowheads="1"/>
          </p:cNvSpPr>
          <p:nvPr/>
        </p:nvSpPr>
        <p:spPr bwMode="auto">
          <a:xfrm>
            <a:off x="6465888" y="3740150"/>
            <a:ext cx="914400" cy="914400"/>
          </a:xfrm>
          <a:prstGeom prst="ellipse">
            <a:avLst/>
          </a:prstGeom>
          <a:noFill/>
          <a:ln w="9525">
            <a:solidFill>
              <a:srgbClr val="00FF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IE" sz="1800"/>
          </a:p>
        </p:txBody>
      </p:sp>
      <p:graphicFrame>
        <p:nvGraphicFramePr>
          <p:cNvPr id="69634" name="Object 2"/>
          <p:cNvGraphicFramePr>
            <a:graphicFrameLocks noChangeAspect="1"/>
          </p:cNvGraphicFramePr>
          <p:nvPr/>
        </p:nvGraphicFramePr>
        <p:xfrm>
          <a:off x="3717925" y="990600"/>
          <a:ext cx="2671763" cy="546100"/>
        </p:xfrm>
        <a:graphic>
          <a:graphicData uri="http://schemas.openxmlformats.org/presentationml/2006/ole">
            <p:oleObj spid="_x0000_s69634" name="Equation" r:id="rId6" imgW="1117600" imgH="228600" progId="Equation.DSMT4">
              <p:embed/>
            </p:oleObj>
          </a:graphicData>
        </a:graphic>
      </p:graphicFrame>
      <p:graphicFrame>
        <p:nvGraphicFramePr>
          <p:cNvPr id="69635" name="Object 3"/>
          <p:cNvGraphicFramePr>
            <a:graphicFrameLocks noChangeAspect="1"/>
          </p:cNvGraphicFramePr>
          <p:nvPr/>
        </p:nvGraphicFramePr>
        <p:xfrm>
          <a:off x="3492500" y="2057400"/>
          <a:ext cx="2755900" cy="533400"/>
        </p:xfrm>
        <a:graphic>
          <a:graphicData uri="http://schemas.openxmlformats.org/presentationml/2006/ole">
            <p:oleObj spid="_x0000_s69635" name="Equation" r:id="rId7" imgW="1181100" imgH="228600" progId="Equation.DSMT4">
              <p:embed/>
            </p:oleObj>
          </a:graphicData>
        </a:graphic>
      </p:graphicFrame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3492500" y="2755900"/>
          <a:ext cx="2755900" cy="533400"/>
        </p:xfrm>
        <a:graphic>
          <a:graphicData uri="http://schemas.openxmlformats.org/presentationml/2006/ole">
            <p:oleObj spid="_x0000_s69636" name="Equation" r:id="rId8" imgW="1181100" imgH="228600" progId="Equation.DSMT4">
              <p:embed/>
            </p:oleObj>
          </a:graphicData>
        </a:graphic>
      </p:graphicFrame>
      <p:graphicFrame>
        <p:nvGraphicFramePr>
          <p:cNvPr id="69637" name="Object 5"/>
          <p:cNvGraphicFramePr>
            <a:graphicFrameLocks noChangeAspect="1"/>
          </p:cNvGraphicFramePr>
          <p:nvPr/>
        </p:nvGraphicFramePr>
        <p:xfrm>
          <a:off x="144463" y="5508625"/>
          <a:ext cx="2498725" cy="511175"/>
        </p:xfrm>
        <a:graphic>
          <a:graphicData uri="http://schemas.openxmlformats.org/presentationml/2006/ole">
            <p:oleObj spid="_x0000_s69637" name="Equation" r:id="rId9" imgW="1117600" imgH="228600" progId="Equation.DSMT4">
              <p:embed/>
            </p:oleObj>
          </a:graphicData>
        </a:graphic>
      </p:graphicFrame>
      <p:graphicFrame>
        <p:nvGraphicFramePr>
          <p:cNvPr id="69638" name="Object 6"/>
          <p:cNvGraphicFramePr>
            <a:graphicFrameLocks noChangeAspect="1"/>
          </p:cNvGraphicFramePr>
          <p:nvPr/>
        </p:nvGraphicFramePr>
        <p:xfrm>
          <a:off x="228600" y="6230938"/>
          <a:ext cx="2057400" cy="474662"/>
        </p:xfrm>
        <a:graphic>
          <a:graphicData uri="http://schemas.openxmlformats.org/presentationml/2006/ole">
            <p:oleObj spid="_x0000_s69638" name="Equation" r:id="rId10" imgW="990600" imgH="228600" progId="Equation.DSMT4">
              <p:embed/>
            </p:oleObj>
          </a:graphicData>
        </a:graphic>
      </p:graphicFrame>
      <p:graphicFrame>
        <p:nvGraphicFramePr>
          <p:cNvPr id="69639" name="Object 7"/>
          <p:cNvGraphicFramePr>
            <a:graphicFrameLocks noChangeAspect="1"/>
          </p:cNvGraphicFramePr>
          <p:nvPr/>
        </p:nvGraphicFramePr>
        <p:xfrm>
          <a:off x="3200400" y="5818188"/>
          <a:ext cx="3705225" cy="533400"/>
        </p:xfrm>
        <a:graphic>
          <a:graphicData uri="http://schemas.openxmlformats.org/presentationml/2006/ole">
            <p:oleObj spid="_x0000_s69639" name="Equation" r:id="rId11" imgW="1676400" imgH="241300" progId="Equation.DSMT4">
              <p:embed/>
            </p:oleObj>
          </a:graphicData>
        </a:graphic>
      </p:graphicFrame>
      <p:sp>
        <p:nvSpPr>
          <p:cNvPr id="34" name="TextBox 33"/>
          <p:cNvSpPr txBox="1"/>
          <p:nvPr/>
        </p:nvSpPr>
        <p:spPr>
          <a:xfrm>
            <a:off x="6905625" y="5661025"/>
            <a:ext cx="2058988" cy="1016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IE" sz="2000" dirty="0">
                <a:solidFill>
                  <a:schemeClr val="bg2">
                    <a:lumMod val="75000"/>
                  </a:schemeClr>
                </a:solidFill>
                <a:latin typeface="Comic Sans MS"/>
                <a:cs typeface="Comic Sans MS"/>
              </a:rPr>
              <a:t>Resolutions: EXTRA DIMENSIONS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20D019-5511-394F-934B-B318566596C0}" type="slidenum">
              <a:rPr lang="en-US"/>
              <a:pPr>
                <a:defRPr/>
              </a:pPr>
              <a:t>35</a:t>
            </a:fld>
            <a:endParaRPr lang="en-US" dirty="0"/>
          </a:p>
        </p:txBody>
      </p:sp>
      <p:sp>
        <p:nvSpPr>
          <p:cNvPr id="70666" name="Text Box 4"/>
          <p:cNvSpPr txBox="1">
            <a:spLocks noChangeArrowheads="1"/>
          </p:cNvSpPr>
          <p:nvPr/>
        </p:nvSpPr>
        <p:spPr bwMode="auto">
          <a:xfrm>
            <a:off x="179388" y="0"/>
            <a:ext cx="40116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800" i="1">
                <a:solidFill>
                  <a:schemeClr val="folHlink"/>
                </a:solidFill>
              </a:rPr>
              <a:t>(II) Neutrina Majorany </a:t>
            </a:r>
          </a:p>
        </p:txBody>
      </p:sp>
      <p:sp>
        <p:nvSpPr>
          <p:cNvPr id="70667" name="Line 5"/>
          <p:cNvSpPr>
            <a:spLocks noChangeShapeType="1"/>
          </p:cNvSpPr>
          <p:nvPr/>
        </p:nvSpPr>
        <p:spPr bwMode="auto">
          <a:xfrm flipV="1">
            <a:off x="1116013" y="1498600"/>
            <a:ext cx="2089150" cy="431800"/>
          </a:xfrm>
          <a:prstGeom prst="line">
            <a:avLst/>
          </a:prstGeom>
          <a:noFill/>
          <a:ln w="9525">
            <a:solidFill>
              <a:srgbClr val="FF99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70668" name="Line 6"/>
          <p:cNvSpPr>
            <a:spLocks noChangeShapeType="1"/>
          </p:cNvSpPr>
          <p:nvPr/>
        </p:nvSpPr>
        <p:spPr bwMode="auto">
          <a:xfrm>
            <a:off x="3276600" y="1498600"/>
            <a:ext cx="287338" cy="0"/>
          </a:xfrm>
          <a:prstGeom prst="line">
            <a:avLst/>
          </a:prstGeom>
          <a:noFill/>
          <a:ln w="9525">
            <a:solidFill>
              <a:srgbClr val="FF99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70669" name="Line 8"/>
          <p:cNvSpPr>
            <a:spLocks noChangeShapeType="1"/>
          </p:cNvSpPr>
          <p:nvPr/>
        </p:nvSpPr>
        <p:spPr bwMode="auto">
          <a:xfrm>
            <a:off x="3635375" y="1520825"/>
            <a:ext cx="4465638" cy="647700"/>
          </a:xfrm>
          <a:prstGeom prst="line">
            <a:avLst/>
          </a:prstGeom>
          <a:noFill/>
          <a:ln w="9525">
            <a:solidFill>
              <a:srgbClr val="FF99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pic>
        <p:nvPicPr>
          <p:cNvPr id="70670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50" y="1255713"/>
            <a:ext cx="37782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71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0200" y="1327150"/>
            <a:ext cx="481013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72" name="Oval 11"/>
          <p:cNvSpPr>
            <a:spLocks noChangeArrowheads="1"/>
          </p:cNvSpPr>
          <p:nvPr/>
        </p:nvSpPr>
        <p:spPr bwMode="auto">
          <a:xfrm>
            <a:off x="3133725" y="1433513"/>
            <a:ext cx="142875" cy="1285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70673" name="Oval 12"/>
          <p:cNvSpPr>
            <a:spLocks noChangeArrowheads="1"/>
          </p:cNvSpPr>
          <p:nvPr/>
        </p:nvSpPr>
        <p:spPr bwMode="auto">
          <a:xfrm>
            <a:off x="3492500" y="1433513"/>
            <a:ext cx="142875" cy="1285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70674" name="Line 13"/>
          <p:cNvSpPr>
            <a:spLocks noChangeShapeType="1"/>
          </p:cNvSpPr>
          <p:nvPr/>
        </p:nvSpPr>
        <p:spPr bwMode="auto">
          <a:xfrm flipV="1">
            <a:off x="3448050" y="1520825"/>
            <a:ext cx="0" cy="346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pic>
        <p:nvPicPr>
          <p:cNvPr id="70675" name="Picture 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13113" y="1866900"/>
            <a:ext cx="3587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76" name="Picture 2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41475" y="768350"/>
            <a:ext cx="3127375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77" name="TextBox 15"/>
          <p:cNvSpPr txBox="1">
            <a:spLocks noChangeArrowheads="1"/>
          </p:cNvSpPr>
          <p:nvPr/>
        </p:nvSpPr>
        <p:spPr bwMode="auto">
          <a:xfrm>
            <a:off x="4648200" y="292100"/>
            <a:ext cx="3048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IE">
                <a:solidFill>
                  <a:srgbClr val="FF66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See-saw mechanism</a:t>
            </a:r>
          </a:p>
        </p:txBody>
      </p:sp>
      <p:sp>
        <p:nvSpPr>
          <p:cNvPr id="70678" name="TextBox 17"/>
          <p:cNvSpPr txBox="1">
            <a:spLocks noChangeArrowheads="1"/>
          </p:cNvSpPr>
          <p:nvPr/>
        </p:nvSpPr>
        <p:spPr bwMode="auto">
          <a:xfrm>
            <a:off x="179388" y="2514600"/>
            <a:ext cx="30257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IE">
                <a:solidFill>
                  <a:srgbClr val="CCCC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Higgs triplet Δ:</a:t>
            </a:r>
          </a:p>
        </p:txBody>
      </p:sp>
      <p:graphicFrame>
        <p:nvGraphicFramePr>
          <p:cNvPr id="70658" name="Object 2"/>
          <p:cNvGraphicFramePr>
            <a:graphicFrameLocks noChangeAspect="1"/>
          </p:cNvGraphicFramePr>
          <p:nvPr/>
        </p:nvGraphicFramePr>
        <p:xfrm>
          <a:off x="5530850" y="2514600"/>
          <a:ext cx="3155950" cy="561975"/>
        </p:xfrm>
        <a:graphic>
          <a:graphicData uri="http://schemas.openxmlformats.org/presentationml/2006/ole">
            <p:oleObj spid="_x0000_s70658" name="Equation" r:id="rId6" imgW="1282700" imgH="228600" progId="Equation.DSMT4">
              <p:embed/>
            </p:oleObj>
          </a:graphicData>
        </a:graphic>
      </p:graphicFrame>
      <p:sp>
        <p:nvSpPr>
          <p:cNvPr id="70679" name="TextBox 21"/>
          <p:cNvSpPr txBox="1">
            <a:spLocks noChangeArrowheads="1"/>
          </p:cNvSpPr>
          <p:nvPr/>
        </p:nvSpPr>
        <p:spPr bwMode="auto">
          <a:xfrm>
            <a:off x="5105400" y="3352800"/>
            <a:ext cx="3733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IE">
                <a:solidFill>
                  <a:srgbClr val="0080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Directly testable at LHC</a:t>
            </a:r>
          </a:p>
        </p:txBody>
      </p:sp>
      <p:sp>
        <p:nvSpPr>
          <p:cNvPr id="23" name="Up Arrow 22"/>
          <p:cNvSpPr/>
          <p:nvPr/>
        </p:nvSpPr>
        <p:spPr>
          <a:xfrm>
            <a:off x="6918325" y="2976563"/>
            <a:ext cx="366713" cy="457200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E"/>
          </a:p>
        </p:txBody>
      </p:sp>
      <p:sp>
        <p:nvSpPr>
          <p:cNvPr id="70681" name="TextBox 23"/>
          <p:cNvSpPr txBox="1">
            <a:spLocks noChangeArrowheads="1"/>
          </p:cNvSpPr>
          <p:nvPr/>
        </p:nvSpPr>
        <p:spPr bwMode="auto">
          <a:xfrm>
            <a:off x="0" y="4343400"/>
            <a:ext cx="3448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IE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Two Higgs doublet H:</a:t>
            </a:r>
          </a:p>
        </p:txBody>
      </p:sp>
      <p:graphicFrame>
        <p:nvGraphicFramePr>
          <p:cNvPr id="70659" name="Object 3"/>
          <p:cNvGraphicFramePr>
            <a:graphicFrameLocks noChangeAspect="1"/>
          </p:cNvGraphicFramePr>
          <p:nvPr/>
        </p:nvGraphicFramePr>
        <p:xfrm>
          <a:off x="3563938" y="2522538"/>
          <a:ext cx="1143000" cy="554037"/>
        </p:xfrm>
        <a:graphic>
          <a:graphicData uri="http://schemas.openxmlformats.org/presentationml/2006/ole">
            <p:oleObj spid="_x0000_s70659" name="Equation" r:id="rId7" imgW="419100" imgH="203200" progId="Equation.DSMT4">
              <p:embed/>
            </p:oleObj>
          </a:graphicData>
        </a:graphic>
      </p:graphicFrame>
      <p:graphicFrame>
        <p:nvGraphicFramePr>
          <p:cNvPr id="70660" name="Object 4"/>
          <p:cNvGraphicFramePr>
            <a:graphicFrameLocks noChangeAspect="1"/>
          </p:cNvGraphicFramePr>
          <p:nvPr/>
        </p:nvGraphicFramePr>
        <p:xfrm>
          <a:off x="3521075" y="4191000"/>
          <a:ext cx="1365250" cy="730250"/>
        </p:xfrm>
        <a:graphic>
          <a:graphicData uri="http://schemas.openxmlformats.org/presentationml/2006/ole">
            <p:oleObj spid="_x0000_s70660" name="Equation" r:id="rId8" imgW="736600" imgH="393700" progId="Equation.DSMT4">
              <p:embed/>
            </p:oleObj>
          </a:graphicData>
        </a:graphic>
      </p:graphicFrame>
      <p:graphicFrame>
        <p:nvGraphicFramePr>
          <p:cNvPr id="70661" name="Object 5"/>
          <p:cNvGraphicFramePr>
            <a:graphicFrameLocks noChangeAspect="1"/>
          </p:cNvGraphicFramePr>
          <p:nvPr/>
        </p:nvGraphicFramePr>
        <p:xfrm>
          <a:off x="6078538" y="3990975"/>
          <a:ext cx="2432050" cy="930275"/>
        </p:xfrm>
        <a:graphic>
          <a:graphicData uri="http://schemas.openxmlformats.org/presentationml/2006/ole">
            <p:oleObj spid="_x0000_s70661" name="Equation" r:id="rId9" imgW="1028700" imgH="393700" progId="Equation.DSMT4">
              <p:embed/>
            </p:oleObj>
          </a:graphicData>
        </a:graphic>
      </p:graphicFrame>
      <p:graphicFrame>
        <p:nvGraphicFramePr>
          <p:cNvPr id="70662" name="Object 6"/>
          <p:cNvGraphicFramePr>
            <a:graphicFrameLocks noChangeAspect="1"/>
          </p:cNvGraphicFramePr>
          <p:nvPr/>
        </p:nvGraphicFramePr>
        <p:xfrm>
          <a:off x="5410200" y="5280025"/>
          <a:ext cx="3173413" cy="481013"/>
        </p:xfrm>
        <a:graphic>
          <a:graphicData uri="http://schemas.openxmlformats.org/presentationml/2006/ole">
            <p:oleObj spid="_x0000_s70662" name="Equation" r:id="rId10" imgW="1257300" imgH="190500" progId="Equation.DSMT4">
              <p:embed/>
            </p:oleObj>
          </a:graphicData>
        </a:graphic>
      </p:graphicFrame>
      <p:sp>
        <p:nvSpPr>
          <p:cNvPr id="31" name="Up Arrow 30"/>
          <p:cNvSpPr/>
          <p:nvPr/>
        </p:nvSpPr>
        <p:spPr>
          <a:xfrm>
            <a:off x="6921500" y="4905375"/>
            <a:ext cx="363538" cy="374650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E"/>
          </a:p>
        </p:txBody>
      </p:sp>
      <p:sp>
        <p:nvSpPr>
          <p:cNvPr id="70683" name="TextBox 31"/>
          <p:cNvSpPr txBox="1">
            <a:spLocks noChangeArrowheads="1"/>
          </p:cNvSpPr>
          <p:nvPr/>
        </p:nvSpPr>
        <p:spPr bwMode="auto">
          <a:xfrm>
            <a:off x="165100" y="5280025"/>
            <a:ext cx="2730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IE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R fermion singlet:</a:t>
            </a:r>
          </a:p>
        </p:txBody>
      </p:sp>
      <p:graphicFrame>
        <p:nvGraphicFramePr>
          <p:cNvPr id="70663" name="Object 7"/>
          <p:cNvGraphicFramePr>
            <a:graphicFrameLocks noChangeAspect="1"/>
          </p:cNvGraphicFramePr>
          <p:nvPr/>
        </p:nvGraphicFramePr>
        <p:xfrm>
          <a:off x="3521075" y="5178425"/>
          <a:ext cx="1138238" cy="688975"/>
        </p:xfrm>
        <a:graphic>
          <a:graphicData uri="http://schemas.openxmlformats.org/presentationml/2006/ole">
            <p:oleObj spid="_x0000_s70663" name="Equation" r:id="rId11" imgW="533400" imgH="393700" progId="Equation.DSMT4">
              <p:embed/>
            </p:oleObj>
          </a:graphicData>
        </a:graphic>
      </p:graphicFrame>
      <p:sp>
        <p:nvSpPr>
          <p:cNvPr id="70684" name="TextBox 34"/>
          <p:cNvSpPr txBox="1">
            <a:spLocks noChangeArrowheads="1"/>
          </p:cNvSpPr>
          <p:nvPr/>
        </p:nvSpPr>
        <p:spPr bwMode="auto">
          <a:xfrm>
            <a:off x="179388" y="6019800"/>
            <a:ext cx="2954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IE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R</a:t>
            </a:r>
            <a:r>
              <a:rPr lang="en-IE" baseline="-25000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3</a:t>
            </a:r>
            <a:r>
              <a:rPr lang="en-IE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fermion triplet:</a:t>
            </a:r>
          </a:p>
        </p:txBody>
      </p:sp>
      <p:graphicFrame>
        <p:nvGraphicFramePr>
          <p:cNvPr id="70664" name="Object 8"/>
          <p:cNvGraphicFramePr>
            <a:graphicFrameLocks noChangeAspect="1"/>
          </p:cNvGraphicFramePr>
          <p:nvPr/>
        </p:nvGraphicFramePr>
        <p:xfrm>
          <a:off x="3563938" y="6019800"/>
          <a:ext cx="1095375" cy="755650"/>
        </p:xfrm>
        <a:graphic>
          <a:graphicData uri="http://schemas.openxmlformats.org/presentationml/2006/ole">
            <p:oleObj spid="_x0000_s70664" name="Equation" r:id="rId12" imgW="571500" imgH="393700" progId="Equation.DSMT4">
              <p:embed/>
            </p:oleObj>
          </a:graphicData>
        </a:graphic>
      </p:graphicFrame>
      <p:sp>
        <p:nvSpPr>
          <p:cNvPr id="70685" name="TextBox 37"/>
          <p:cNvSpPr txBox="1">
            <a:spLocks noChangeArrowheads="1"/>
          </p:cNvSpPr>
          <p:nvPr/>
        </p:nvSpPr>
        <p:spPr bwMode="auto">
          <a:xfrm>
            <a:off x="533400" y="2976563"/>
            <a:ext cx="16002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IE" sz="1600">
                <a:solidFill>
                  <a:srgbClr val="FF3300"/>
                </a:solidFill>
              </a:rPr>
              <a:t>(See-saw II type)</a:t>
            </a:r>
          </a:p>
        </p:txBody>
      </p:sp>
      <p:sp>
        <p:nvSpPr>
          <p:cNvPr id="70686" name="TextBox 38"/>
          <p:cNvSpPr txBox="1">
            <a:spLocks noChangeArrowheads="1"/>
          </p:cNvSpPr>
          <p:nvPr/>
        </p:nvSpPr>
        <p:spPr bwMode="auto">
          <a:xfrm>
            <a:off x="533400" y="5638800"/>
            <a:ext cx="18446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IE" sz="1600">
                <a:solidFill>
                  <a:srgbClr val="FF3300"/>
                </a:solidFill>
              </a:rPr>
              <a:t>(Type I see-saw)</a:t>
            </a:r>
          </a:p>
        </p:txBody>
      </p:sp>
      <p:sp>
        <p:nvSpPr>
          <p:cNvPr id="70687" name="TextBox 39"/>
          <p:cNvSpPr txBox="1">
            <a:spLocks noChangeArrowheads="1"/>
          </p:cNvSpPr>
          <p:nvPr/>
        </p:nvSpPr>
        <p:spPr bwMode="auto">
          <a:xfrm>
            <a:off x="533400" y="6400800"/>
            <a:ext cx="1752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IE" sz="1600">
                <a:solidFill>
                  <a:srgbClr val="FF3300"/>
                </a:solidFill>
              </a:rPr>
              <a:t>(Type III see-saw)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eft Arrow 4"/>
          <p:cNvSpPr/>
          <p:nvPr/>
        </p:nvSpPr>
        <p:spPr>
          <a:xfrm>
            <a:off x="6019800" y="0"/>
            <a:ext cx="2895600" cy="2057400"/>
          </a:xfrm>
          <a:prstGeom prst="leftArrow">
            <a:avLst>
              <a:gd name="adj1" fmla="val 100000"/>
              <a:gd name="adj2" fmla="val 20534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E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10DC78-7E0D-C247-8DDC-61E7733CB2E0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  <p:sp>
        <p:nvSpPr>
          <p:cNvPr id="71684" name="TextBox 2"/>
          <p:cNvSpPr txBox="1">
            <a:spLocks noChangeArrowheads="1"/>
          </p:cNvSpPr>
          <p:nvPr/>
        </p:nvSpPr>
        <p:spPr bwMode="auto">
          <a:xfrm>
            <a:off x="381000" y="228600"/>
            <a:ext cx="5638800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IE">
                <a:solidFill>
                  <a:srgbClr val="CCCC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Hierarchy problem scale   ≈ 1TeV</a:t>
            </a:r>
          </a:p>
          <a:p>
            <a:pPr algn="ctr">
              <a:spcAft>
                <a:spcPts val="1200"/>
              </a:spcAft>
            </a:pPr>
            <a:r>
              <a:rPr lang="en-IE">
                <a:solidFill>
                  <a:srgbClr val="CCCC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GUT scale       ≈    10</a:t>
            </a:r>
            <a:r>
              <a:rPr lang="en-IE" baseline="30000">
                <a:solidFill>
                  <a:srgbClr val="CCCC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16</a:t>
            </a:r>
            <a:r>
              <a:rPr lang="en-IE">
                <a:solidFill>
                  <a:srgbClr val="CCCC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GeV </a:t>
            </a:r>
          </a:p>
          <a:p>
            <a:pPr algn="ctr">
              <a:spcAft>
                <a:spcPts val="1200"/>
              </a:spcAft>
            </a:pPr>
            <a:r>
              <a:rPr lang="en-IE">
                <a:solidFill>
                  <a:srgbClr val="CCCC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Planck skale    ≈    10</a:t>
            </a:r>
            <a:r>
              <a:rPr lang="en-IE" baseline="30000">
                <a:solidFill>
                  <a:srgbClr val="CCCC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19</a:t>
            </a:r>
            <a:r>
              <a:rPr lang="en-IE">
                <a:solidFill>
                  <a:srgbClr val="CCCC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GeV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48400" y="0"/>
            <a:ext cx="2667000" cy="1938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IE" dirty="0">
                <a:solidFill>
                  <a:schemeClr val="bg2">
                    <a:lumMod val="75000"/>
                  </a:schemeClr>
                </a:solidFill>
                <a:latin typeface="Comic Sans MS"/>
                <a:ea typeface="Arial" pitchFamily="28" charset="0"/>
                <a:cs typeface="Comic Sans MS"/>
              </a:rPr>
              <a:t>There is balance</a:t>
            </a:r>
            <a:r>
              <a:rPr lang="en-IE" dirty="0">
                <a:solidFill>
                  <a:srgbClr val="FF9900"/>
                </a:solidFill>
                <a:latin typeface="Comic Sans MS"/>
                <a:ea typeface="Arial" pitchFamily="28" charset="0"/>
                <a:cs typeface="Comic Sans MS"/>
              </a:rPr>
              <a:t> </a:t>
            </a:r>
            <a:r>
              <a:rPr lang="en-IE" dirty="0">
                <a:solidFill>
                  <a:srgbClr val="010173"/>
                </a:solidFill>
                <a:latin typeface="Comic Sans MS"/>
                <a:ea typeface="Arial" pitchFamily="28" charset="0"/>
                <a:cs typeface="Comic Sans MS"/>
              </a:rPr>
              <a:t>between </a:t>
            </a:r>
          </a:p>
          <a:p>
            <a:pPr algn="ctr">
              <a:defRPr/>
            </a:pPr>
            <a:r>
              <a:rPr lang="en-IE" dirty="0">
                <a:solidFill>
                  <a:srgbClr val="FF0000"/>
                </a:solidFill>
                <a:latin typeface="Comic Sans MS"/>
                <a:ea typeface="Arial" pitchFamily="28" charset="0"/>
                <a:cs typeface="Comic Sans MS"/>
              </a:rPr>
              <a:t>“naturalness”  </a:t>
            </a:r>
            <a:r>
              <a:rPr lang="en-IE" dirty="0">
                <a:solidFill>
                  <a:srgbClr val="010173"/>
                </a:solidFill>
                <a:latin typeface="Comic Sans MS"/>
                <a:ea typeface="Arial" pitchFamily="28" charset="0"/>
                <a:cs typeface="Comic Sans MS"/>
              </a:rPr>
              <a:t>and</a:t>
            </a:r>
          </a:p>
          <a:p>
            <a:pPr algn="ctr">
              <a:defRPr/>
            </a:pPr>
            <a:r>
              <a:rPr lang="en-IE" dirty="0">
                <a:solidFill>
                  <a:srgbClr val="FF0000"/>
                </a:solidFill>
                <a:latin typeface="Comic Sans MS"/>
                <a:ea typeface="Arial" pitchFamily="28" charset="0"/>
                <a:cs typeface="Comic Sans MS"/>
              </a:rPr>
              <a:t>“testability”</a:t>
            </a:r>
          </a:p>
        </p:txBody>
      </p:sp>
      <p:graphicFrame>
        <p:nvGraphicFramePr>
          <p:cNvPr id="72706" name="Object 2"/>
          <p:cNvGraphicFramePr>
            <a:graphicFrameLocks noChangeAspect="1"/>
          </p:cNvGraphicFramePr>
          <p:nvPr/>
        </p:nvGraphicFramePr>
        <p:xfrm>
          <a:off x="1" y="3192334"/>
          <a:ext cx="5410200" cy="1227266"/>
        </p:xfrm>
        <a:graphic>
          <a:graphicData uri="http://schemas.openxmlformats.org/presentationml/2006/ole">
            <p:oleObj spid="_x0000_s72706" name="Equation" r:id="rId3" imgW="3124200" imgH="698500" progId="Equation.DSMT4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81000" y="2514600"/>
            <a:ext cx="830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Comic Sans MS"/>
                <a:cs typeface="Comic Sans MS"/>
              </a:rPr>
              <a:t>Problem of  neutrino mass is connected with their mixing </a:t>
            </a:r>
            <a:endParaRPr lang="en-IE" dirty="0">
              <a:solidFill>
                <a:schemeClr val="bg2">
                  <a:lumMod val="40000"/>
                  <a:lumOff val="60000"/>
                </a:schemeClr>
              </a:solidFill>
              <a:latin typeface="Comic Sans MS"/>
              <a:cs typeface="Comic Sans MS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4514850" y="3346450"/>
          <a:ext cx="114300" cy="165100"/>
        </p:xfrm>
        <a:graphic>
          <a:graphicData uri="http://schemas.openxmlformats.org/presentationml/2006/ole">
            <p:oleObj spid="_x0000_s72707" name="Equation" r:id="rId4" imgW="114300" imgH="165100" progId="Equation.DSMT4">
              <p:embed/>
            </p:oleObj>
          </a:graphicData>
        </a:graphic>
      </p:graphicFrame>
      <p:graphicFrame>
        <p:nvGraphicFramePr>
          <p:cNvPr id="72709" name="Object 5"/>
          <p:cNvGraphicFramePr>
            <a:graphicFrameLocks noChangeAspect="1"/>
          </p:cNvGraphicFramePr>
          <p:nvPr/>
        </p:nvGraphicFramePr>
        <p:xfrm>
          <a:off x="4745502" y="4419601"/>
          <a:ext cx="3280898" cy="2286000"/>
        </p:xfrm>
        <a:graphic>
          <a:graphicData uri="http://schemas.openxmlformats.org/presentationml/2006/ole">
            <p:oleObj spid="_x0000_s72709" name="Equation" r:id="rId5" imgW="1879600" imgH="1435100" progId="Equation.DSMT4">
              <p:embed/>
            </p:oleObj>
          </a:graphicData>
        </a:graphic>
      </p:graphicFrame>
      <p:sp>
        <p:nvSpPr>
          <p:cNvPr id="11" name="Right Arrow 10"/>
          <p:cNvSpPr/>
          <p:nvPr/>
        </p:nvSpPr>
        <p:spPr>
          <a:xfrm rot="1579763">
            <a:off x="2426771" y="4843251"/>
            <a:ext cx="2385172" cy="389544"/>
          </a:xfrm>
          <a:prstGeom prst="rightArrow">
            <a:avLst>
              <a:gd name="adj1" fmla="val 11201"/>
              <a:gd name="adj2" fmla="val 52562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TextBox 11"/>
          <p:cNvSpPr txBox="1"/>
          <p:nvPr/>
        </p:nvSpPr>
        <p:spPr>
          <a:xfrm>
            <a:off x="152400" y="4572000"/>
            <a:ext cx="297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 smtClean="0">
                <a:solidFill>
                  <a:srgbClr val="CCFFCC"/>
                </a:solidFill>
                <a:latin typeface="Comic Sans MS"/>
                <a:cs typeface="Comic Sans MS"/>
              </a:rPr>
              <a:t>Tri-bimaximal (TB) mixing pattern</a:t>
            </a:r>
            <a:endParaRPr lang="en-IE" dirty="0">
              <a:solidFill>
                <a:srgbClr val="CCFFCC"/>
              </a:solidFill>
              <a:latin typeface="Comic Sans MS"/>
              <a:cs typeface="Comic Sans MS"/>
            </a:endParaRPr>
          </a:p>
        </p:txBody>
      </p:sp>
      <p:graphicFrame>
        <p:nvGraphicFramePr>
          <p:cNvPr id="72710" name="Object 6"/>
          <p:cNvGraphicFramePr>
            <a:graphicFrameLocks noChangeAspect="1"/>
          </p:cNvGraphicFramePr>
          <p:nvPr/>
        </p:nvGraphicFramePr>
        <p:xfrm>
          <a:off x="304799" y="5555397"/>
          <a:ext cx="1970727" cy="693003"/>
        </p:xfrm>
        <a:graphic>
          <a:graphicData uri="http://schemas.openxmlformats.org/presentationml/2006/ole">
            <p:oleObj spid="_x0000_s72710" name="Equation" r:id="rId6" imgW="1155700" imgH="406400" progId="Equation.DSMT4">
              <p:embed/>
            </p:oleObj>
          </a:graphicData>
        </a:graphic>
      </p:graphicFrame>
      <p:graphicFrame>
        <p:nvGraphicFramePr>
          <p:cNvPr id="72711" name="Object 7"/>
          <p:cNvGraphicFramePr>
            <a:graphicFrameLocks noChangeAspect="1"/>
          </p:cNvGraphicFramePr>
          <p:nvPr/>
        </p:nvGraphicFramePr>
        <p:xfrm>
          <a:off x="304799" y="6221896"/>
          <a:ext cx="1828800" cy="636104"/>
        </p:xfrm>
        <a:graphic>
          <a:graphicData uri="http://schemas.openxmlformats.org/presentationml/2006/ole">
            <p:oleObj spid="_x0000_s72711" name="Equation" r:id="rId7" imgW="1168400" imgH="406400" progId="Equation.DSMT4">
              <p:embed/>
            </p:oleObj>
          </a:graphicData>
        </a:graphic>
      </p:graphicFrame>
      <p:graphicFrame>
        <p:nvGraphicFramePr>
          <p:cNvPr id="72712" name="Object 8"/>
          <p:cNvGraphicFramePr>
            <a:graphicFrameLocks noChangeAspect="1"/>
          </p:cNvGraphicFramePr>
          <p:nvPr/>
        </p:nvGraphicFramePr>
        <p:xfrm>
          <a:off x="2495841" y="5892265"/>
          <a:ext cx="1256718" cy="659262"/>
        </p:xfrm>
        <a:graphic>
          <a:graphicData uri="http://schemas.openxmlformats.org/presentationml/2006/ole">
            <p:oleObj spid="_x0000_s72712" name="Equation" r:id="rId8" imgW="774700" imgH="4064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70AE30-5064-A94D-BC1E-E28D50E3C8E5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4514850" y="3346450"/>
          <a:ext cx="114300" cy="165100"/>
        </p:xfrm>
        <a:graphic>
          <a:graphicData uri="http://schemas.openxmlformats.org/presentationml/2006/ole">
            <p:oleObj spid="_x0000_s83970" name="Equation" r:id="rId3" imgW="114300" imgH="165100" progId="Equation.DSMT4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457200"/>
            <a:ext cx="838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800" dirty="0" smtClean="0">
                <a:solidFill>
                  <a:srgbClr val="FFFF00"/>
                </a:solidFill>
                <a:latin typeface="Comic Sans MS"/>
                <a:cs typeface="Comic Sans MS"/>
              </a:rPr>
              <a:t>If                                then TB is satisfied</a:t>
            </a:r>
          </a:p>
          <a:p>
            <a:r>
              <a:rPr lang="en-IE" sz="2800" dirty="0" smtClean="0">
                <a:solidFill>
                  <a:srgbClr val="FFFF00"/>
                </a:solidFill>
                <a:latin typeface="Comic Sans MS"/>
                <a:cs typeface="Comic Sans MS"/>
              </a:rPr>
              <a:t>and would demand explanation. </a:t>
            </a:r>
            <a:endParaRPr lang="en-IE" sz="2800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  <p:graphicFrame>
        <p:nvGraphicFramePr>
          <p:cNvPr id="83974" name="Object 6"/>
          <p:cNvGraphicFramePr>
            <a:graphicFrameLocks noChangeAspect="1"/>
          </p:cNvGraphicFramePr>
          <p:nvPr/>
        </p:nvGraphicFramePr>
        <p:xfrm>
          <a:off x="1143000" y="381000"/>
          <a:ext cx="2895600" cy="685800"/>
        </p:xfrm>
        <a:graphic>
          <a:graphicData uri="http://schemas.openxmlformats.org/presentationml/2006/ole">
            <p:oleObj spid="_x0000_s83974" name="Equation" r:id="rId4" imgW="965200" imgH="228600" progId="Equation.DSMT4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57200" y="1676400"/>
            <a:ext cx="77914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800" dirty="0" smtClean="0">
                <a:solidFill>
                  <a:srgbClr val="FFFF00"/>
                </a:solidFill>
                <a:latin typeface="Comic Sans MS"/>
                <a:cs typeface="Comic Sans MS"/>
              </a:rPr>
              <a:t>If              are closed to their current 2σ bounds, then TB mixing would only be realized approximately </a:t>
            </a:r>
            <a:endParaRPr lang="en-IE" sz="2800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  <p:graphicFrame>
        <p:nvGraphicFramePr>
          <p:cNvPr id="83976" name="Object 8"/>
          <p:cNvGraphicFramePr>
            <a:graphicFrameLocks noChangeAspect="1"/>
          </p:cNvGraphicFramePr>
          <p:nvPr/>
        </p:nvGraphicFramePr>
        <p:xfrm>
          <a:off x="1143000" y="1806414"/>
          <a:ext cx="1206500" cy="425824"/>
        </p:xfrm>
        <a:graphic>
          <a:graphicData uri="http://schemas.openxmlformats.org/presentationml/2006/ole">
            <p:oleObj spid="_x0000_s83976" name="Equation" r:id="rId5" imgW="431800" imgH="152400" progId="Equation.DSMT4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57200" y="3511550"/>
            <a:ext cx="8229600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E" sz="3200" dirty="0" smtClean="0">
                <a:solidFill>
                  <a:schemeClr val="bg2">
                    <a:lumMod val="75000"/>
                  </a:schemeClr>
                </a:solidFill>
              </a:rPr>
              <a:t>If TB is realized –</a:t>
            </a:r>
          </a:p>
          <a:p>
            <a:pPr algn="ctr"/>
            <a:r>
              <a:rPr lang="en-IE" sz="3200" dirty="0" smtClean="0">
                <a:solidFill>
                  <a:schemeClr val="bg2">
                    <a:lumMod val="75000"/>
                  </a:schemeClr>
                </a:solidFill>
              </a:rPr>
              <a:t> signal of underlying </a:t>
            </a:r>
            <a:r>
              <a:rPr lang="en-IE" sz="3200" dirty="0" smtClean="0">
                <a:solidFill>
                  <a:srgbClr val="FF0000"/>
                </a:solidFill>
                <a:latin typeface="Comic Sans MS"/>
                <a:cs typeface="Comic Sans MS"/>
              </a:rPr>
              <a:t>family symmetry </a:t>
            </a:r>
            <a:endParaRPr lang="en-IE" sz="32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600" y="4953000"/>
            <a:ext cx="876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 smtClean="0">
                <a:solidFill>
                  <a:srgbClr val="CCCC00"/>
                </a:solidFill>
                <a:latin typeface="Comic Sans MS"/>
                <a:cs typeface="Comic Sans MS"/>
              </a:rPr>
              <a:t>Then from spectral theorem neutrion mass matrix can be decomposed  </a:t>
            </a:r>
            <a:endParaRPr lang="en-IE" dirty="0">
              <a:solidFill>
                <a:srgbClr val="CCCC00"/>
              </a:solidFill>
              <a:latin typeface="Comic Sans MS"/>
              <a:cs typeface="Comic Sans MS"/>
            </a:endParaRPr>
          </a:p>
        </p:txBody>
      </p:sp>
      <p:graphicFrame>
        <p:nvGraphicFramePr>
          <p:cNvPr id="83977" name="Object 9"/>
          <p:cNvGraphicFramePr>
            <a:graphicFrameLocks noChangeAspect="1"/>
          </p:cNvGraphicFramePr>
          <p:nvPr/>
        </p:nvGraphicFramePr>
        <p:xfrm>
          <a:off x="1524000" y="5783997"/>
          <a:ext cx="5707992" cy="921603"/>
        </p:xfrm>
        <a:graphic>
          <a:graphicData uri="http://schemas.openxmlformats.org/presentationml/2006/ole">
            <p:oleObj spid="_x0000_s83977" name="Equation" r:id="rId6" imgW="2438400" imgH="3937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70AE30-5064-A94D-BC1E-E28D50E3C8E5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8600" y="304800"/>
            <a:ext cx="8686800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IE" sz="2800" dirty="0" smtClean="0">
                <a:solidFill>
                  <a:srgbClr val="CCCC00"/>
                </a:solidFill>
                <a:latin typeface="Comic Sans MS"/>
                <a:cs typeface="Comic Sans MS"/>
              </a:rPr>
              <a:t>Where  </a:t>
            </a:r>
            <a:r>
              <a:rPr lang="en-IE" sz="2800" dirty="0" smtClean="0">
                <a:solidFill>
                  <a:srgbClr val="FF0000"/>
                </a:solidFill>
                <a:latin typeface="Comic Sans MS"/>
                <a:cs typeface="Comic Sans MS"/>
              </a:rPr>
              <a:t>m</a:t>
            </a:r>
            <a:r>
              <a:rPr lang="en-IE" sz="2800" baseline="-25000" dirty="0" smtClean="0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IE" sz="2800" baseline="-25000" dirty="0" smtClean="0">
                <a:solidFill>
                  <a:srgbClr val="CCCC00"/>
                </a:solidFill>
                <a:latin typeface="Comic Sans MS"/>
                <a:cs typeface="Comic Sans MS"/>
              </a:rPr>
              <a:t>  </a:t>
            </a:r>
            <a:r>
              <a:rPr lang="en-IE" sz="2800" dirty="0" smtClean="0">
                <a:solidFill>
                  <a:srgbClr val="CCCC00"/>
                </a:solidFill>
                <a:latin typeface="Comic Sans MS"/>
                <a:cs typeface="Comic Sans MS"/>
              </a:rPr>
              <a:t>are the neutrino masses, </a:t>
            </a:r>
          </a:p>
          <a:p>
            <a:pPr algn="ctr">
              <a:spcAft>
                <a:spcPts val="1800"/>
              </a:spcAft>
            </a:pPr>
            <a:r>
              <a:rPr lang="en-IE" sz="2800" dirty="0" smtClean="0">
                <a:solidFill>
                  <a:srgbClr val="CCCC00"/>
                </a:solidFill>
                <a:latin typeface="Comic Sans MS"/>
                <a:cs typeface="Comic Sans MS"/>
              </a:rPr>
              <a:t>and  </a:t>
            </a:r>
            <a:r>
              <a:rPr lang="en-IE" sz="2800" dirty="0" smtClean="0">
                <a:solidFill>
                  <a:srgbClr val="FF0000"/>
                </a:solidFill>
                <a:latin typeface="Comic Sans MS"/>
                <a:cs typeface="Comic Sans MS"/>
              </a:rPr>
              <a:t>Φ</a:t>
            </a:r>
            <a:r>
              <a:rPr lang="en-IE" sz="2800" baseline="-25000" dirty="0" smtClean="0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lang="en-IE" sz="2800" baseline="-25000" dirty="0" smtClean="0">
                <a:solidFill>
                  <a:srgbClr val="CCCC00"/>
                </a:solidFill>
                <a:latin typeface="Comic Sans MS"/>
                <a:cs typeface="Comic Sans MS"/>
              </a:rPr>
              <a:t>  </a:t>
            </a:r>
            <a:r>
              <a:rPr lang="en-IE" sz="2800" dirty="0" smtClean="0">
                <a:solidFill>
                  <a:srgbClr val="CCCC00"/>
                </a:solidFill>
                <a:latin typeface="Comic Sans MS"/>
                <a:cs typeface="Comic Sans MS"/>
              </a:rPr>
              <a:t> - appropriate eigenvectors,  so    </a:t>
            </a:r>
            <a:endParaRPr lang="en-IE" sz="2800" dirty="0">
              <a:solidFill>
                <a:srgbClr val="CCCC00"/>
              </a:solidFill>
              <a:latin typeface="Comic Sans MS"/>
              <a:cs typeface="Comic Sans MS"/>
            </a:endParaRPr>
          </a:p>
        </p:txBody>
      </p:sp>
      <p:graphicFrame>
        <p:nvGraphicFramePr>
          <p:cNvPr id="95236" name="Object 4"/>
          <p:cNvGraphicFramePr>
            <a:graphicFrameLocks noChangeAspect="1"/>
          </p:cNvGraphicFramePr>
          <p:nvPr/>
        </p:nvGraphicFramePr>
        <p:xfrm>
          <a:off x="1024890" y="3086100"/>
          <a:ext cx="1775460" cy="1479550"/>
        </p:xfrm>
        <a:graphic>
          <a:graphicData uri="http://schemas.openxmlformats.org/presentationml/2006/ole">
            <p:oleObj spid="_x0000_s95236" name="Equation" r:id="rId3" imgW="838200" imgH="698500" progId="Equation.DSMT4">
              <p:embed/>
            </p:oleObj>
          </a:graphicData>
        </a:graphic>
      </p:graphicFrame>
      <p:graphicFrame>
        <p:nvGraphicFramePr>
          <p:cNvPr id="95237" name="Object 5"/>
          <p:cNvGraphicFramePr>
            <a:graphicFrameLocks noChangeAspect="1"/>
          </p:cNvGraphicFramePr>
          <p:nvPr/>
        </p:nvGraphicFramePr>
        <p:xfrm>
          <a:off x="3505200" y="3086100"/>
          <a:ext cx="1835738" cy="1479550"/>
        </p:xfrm>
        <a:graphic>
          <a:graphicData uri="http://schemas.openxmlformats.org/presentationml/2006/ole">
            <p:oleObj spid="_x0000_s95237" name="Equation" r:id="rId4" imgW="850900" imgH="685800" progId="Equation.DSMT4">
              <p:embed/>
            </p:oleObj>
          </a:graphicData>
        </a:graphic>
      </p:graphicFrame>
      <p:graphicFrame>
        <p:nvGraphicFramePr>
          <p:cNvPr id="95238" name="Object 6"/>
          <p:cNvGraphicFramePr>
            <a:graphicFrameLocks noChangeAspect="1"/>
          </p:cNvGraphicFramePr>
          <p:nvPr/>
        </p:nvGraphicFramePr>
        <p:xfrm>
          <a:off x="6172199" y="3086100"/>
          <a:ext cx="1725789" cy="1527748"/>
        </p:xfrm>
        <a:graphic>
          <a:graphicData uri="http://schemas.openxmlformats.org/presentationml/2006/ole">
            <p:oleObj spid="_x0000_s95238" name="Equation" r:id="rId5" imgW="774700" imgH="685800" progId="Equation.DSMT4">
              <p:embed/>
            </p:oleObj>
          </a:graphicData>
        </a:graphic>
      </p:graphicFrame>
      <p:graphicFrame>
        <p:nvGraphicFramePr>
          <p:cNvPr id="95239" name="Object 7"/>
          <p:cNvGraphicFramePr>
            <a:graphicFrameLocks noChangeAspect="1"/>
          </p:cNvGraphicFramePr>
          <p:nvPr/>
        </p:nvGraphicFramePr>
        <p:xfrm>
          <a:off x="1230195" y="1680240"/>
          <a:ext cx="6667793" cy="1405860"/>
        </p:xfrm>
        <a:graphic>
          <a:graphicData uri="http://schemas.openxmlformats.org/presentationml/2006/ole">
            <p:oleObj spid="_x0000_s95239" name="Equation" r:id="rId6" imgW="2108200" imgH="444500" progId="Equation.DSMT4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62000" y="5105400"/>
            <a:ext cx="5791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 smtClean="0"/>
              <a:t>Large numbers of different flavour symmetry groups </a:t>
            </a:r>
          </a:p>
          <a:p>
            <a:r>
              <a:rPr lang="en-IE" dirty="0" smtClean="0"/>
              <a:t>continuous: SO(3),SU(3),….</a:t>
            </a:r>
          </a:p>
          <a:p>
            <a:r>
              <a:rPr lang="en-IE" smtClean="0"/>
              <a:t>and discrete</a:t>
            </a:r>
            <a:r>
              <a:rPr lang="en-IE" dirty="0" smtClean="0"/>
              <a:t>: Z, S, A,…</a:t>
            </a:r>
            <a:endParaRPr lang="en-IE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70AE30-5064-A94D-BC1E-E28D50E3C8E5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1905000"/>
            <a:ext cx="8305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4800" dirty="0" smtClean="0">
                <a:solidFill>
                  <a:srgbClr val="FFFF00"/>
                </a:solidFill>
                <a:latin typeface="Comic Sans MS"/>
                <a:cs typeface="Comic Sans MS"/>
              </a:rPr>
              <a:t>Non-standard neutrino intraction and Neutrino Oscillations</a:t>
            </a:r>
            <a:endParaRPr lang="en-IE" sz="4800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F7232-A638-5746-A000-2C6FB2B3D0BD}" type="slidenum">
              <a:rPr lang="en-US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29704" name="Rectangle 4"/>
          <p:cNvSpPr>
            <a:spLocks noChangeArrowheads="1"/>
          </p:cNvSpPr>
          <p:nvPr/>
        </p:nvSpPr>
        <p:spPr bwMode="auto">
          <a:xfrm>
            <a:off x="323850" y="1231900"/>
            <a:ext cx="8640763" cy="522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marL="342900" indent="-342900">
              <a:lnSpc>
                <a:spcPct val="150000"/>
              </a:lnSpc>
              <a:buFontTx/>
              <a:buBlip>
                <a:blip r:embed="rId3"/>
              </a:buBlip>
            </a:pPr>
            <a:r>
              <a:rPr lang="pl-PL" altLang="ja-JP" sz="2800"/>
              <a:t>  </a:t>
            </a:r>
            <a:r>
              <a:rPr lang="pl-PL" altLang="ja-JP" sz="2800">
                <a:solidFill>
                  <a:srgbClr val="CCECFF"/>
                </a:solidFill>
                <a:latin typeface="Arial" pitchFamily="-110" charset="0"/>
              </a:rPr>
              <a:t>Introduction</a:t>
            </a:r>
          </a:p>
          <a:p>
            <a:pPr marL="342900" indent="-342900">
              <a:lnSpc>
                <a:spcPct val="150000"/>
              </a:lnSpc>
              <a:buFontTx/>
              <a:buBlip>
                <a:blip r:embed="rId3"/>
              </a:buBlip>
            </a:pPr>
            <a:r>
              <a:rPr lang="pl-PL" altLang="ja-JP" sz="2800">
                <a:solidFill>
                  <a:srgbClr val="CCECFF"/>
                </a:solidFill>
                <a:latin typeface="Arial" pitchFamily="-110" charset="0"/>
              </a:rPr>
              <a:t>  Neutrinos in the Standard Model (SM)</a:t>
            </a:r>
          </a:p>
          <a:p>
            <a:pPr marL="342900" indent="-342900">
              <a:lnSpc>
                <a:spcPct val="150000"/>
              </a:lnSpc>
              <a:buFontTx/>
              <a:buBlip>
                <a:blip r:embed="rId3"/>
              </a:buBlip>
            </a:pPr>
            <a:r>
              <a:rPr lang="pl-PL" altLang="ja-JP" sz="2800">
                <a:solidFill>
                  <a:srgbClr val="CCECFF"/>
                </a:solidFill>
                <a:latin typeface="Arial" pitchFamily="-110" charset="0"/>
              </a:rPr>
              <a:t>  Experimental facts</a:t>
            </a:r>
            <a:endParaRPr lang="en-US" altLang="ja-JP" sz="2800" dirty="0">
              <a:solidFill>
                <a:srgbClr val="CCECFF"/>
              </a:solidFill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  <a:p>
            <a:pPr marL="342900" indent="-342900">
              <a:lnSpc>
                <a:spcPct val="150000"/>
              </a:lnSpc>
              <a:buFontTx/>
              <a:buBlip>
                <a:blip r:embed="rId3"/>
              </a:buBlip>
            </a:pPr>
            <a:r>
              <a:rPr lang="pl-PL" altLang="ja-JP" sz="2800">
                <a:solidFill>
                  <a:srgbClr val="CCECFF"/>
                </a:solidFill>
                <a:latin typeface="Arial" pitchFamily="-110" charset="0"/>
              </a:rPr>
              <a:t> Neutrinos in the SM with small ν mass</a:t>
            </a:r>
            <a:endParaRPr lang="en-US" altLang="ja-JP" sz="2800" dirty="0">
              <a:solidFill>
                <a:srgbClr val="CCECFF"/>
              </a:solidFill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  <a:p>
            <a:pPr marL="342900" indent="-342900">
              <a:lnSpc>
                <a:spcPct val="150000"/>
              </a:lnSpc>
              <a:buFontTx/>
              <a:buBlip>
                <a:blip r:embed="rId3"/>
              </a:buBlip>
            </a:pPr>
            <a:r>
              <a:rPr lang="pl-PL" altLang="ja-JP" sz="2800">
                <a:solidFill>
                  <a:srgbClr val="CCECFF"/>
                </a:solidFill>
                <a:latin typeface="Arial" pitchFamily="-110" charset="0"/>
              </a:rPr>
              <a:t>  Neutrino mass beyond the SM</a:t>
            </a:r>
          </a:p>
          <a:p>
            <a:pPr marL="342900" indent="-342900">
              <a:lnSpc>
                <a:spcPct val="150000"/>
              </a:lnSpc>
              <a:buFontTx/>
              <a:buBlip>
                <a:blip r:embed="rId3"/>
              </a:buBlip>
            </a:pPr>
            <a:r>
              <a:rPr lang="pl-PL" altLang="ja-JP" sz="2800">
                <a:solidFill>
                  <a:srgbClr val="CCECFF"/>
                </a:solidFill>
                <a:latin typeface="Arial" pitchFamily="-110" charset="0"/>
              </a:rPr>
              <a:t>  Questions</a:t>
            </a:r>
            <a:endParaRPr lang="en-US" altLang="ja-JP" sz="2800" dirty="0">
              <a:solidFill>
                <a:srgbClr val="CCECFF"/>
              </a:solidFill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  <a:p>
            <a:pPr marL="342900" indent="-342900">
              <a:lnSpc>
                <a:spcPct val="150000"/>
              </a:lnSpc>
              <a:buFontTx/>
              <a:buBlip>
                <a:blip r:embed="rId3"/>
              </a:buBlip>
            </a:pPr>
            <a:r>
              <a:rPr lang="pl-PL" altLang="ja-JP" sz="2800">
                <a:solidFill>
                  <a:srgbClr val="CCECFF"/>
                </a:solidFill>
                <a:latin typeface="Arial" pitchFamily="-110" charset="0"/>
              </a:rPr>
              <a:t>  Conclusions and perspectives</a:t>
            </a:r>
            <a:endParaRPr lang="en-US" altLang="ja-JP" sz="2800" dirty="0">
              <a:solidFill>
                <a:srgbClr val="CCECFF"/>
              </a:solidFill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  <a:p>
            <a:pPr marL="342900" indent="-342900" eaLnBrk="0" hangingPunct="0"/>
            <a:endParaRPr lang="en-US" altLang="ja-JP" sz="2800" dirty="0">
              <a:latin typeface="Arial" pitchFamily="-110" charset="0"/>
              <a:ea typeface="ＭＳ Ｐゴシック" pitchFamily="-110" charset="-128"/>
              <a:cs typeface="ＭＳ Ｐゴシック" pitchFamily="-110" charset="-128"/>
            </a:endParaRPr>
          </a:p>
        </p:txBody>
      </p:sp>
      <p:sp>
        <p:nvSpPr>
          <p:cNvPr id="29705" name="Text Box 5"/>
          <p:cNvSpPr txBox="1">
            <a:spLocks noChangeArrowheads="1"/>
          </p:cNvSpPr>
          <p:nvPr/>
        </p:nvSpPr>
        <p:spPr bwMode="auto">
          <a:xfrm>
            <a:off x="2771775" y="188913"/>
            <a:ext cx="28082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3600">
                <a:solidFill>
                  <a:srgbClr val="FFFF00"/>
                </a:solidFill>
              </a:rPr>
              <a:t>Outline</a:t>
            </a:r>
            <a:endParaRPr lang="en-US" sz="3600" dirty="0">
              <a:solidFill>
                <a:srgbClr val="FFFF00"/>
              </a:solidFill>
            </a:endParaRPr>
          </a:p>
        </p:txBody>
      </p:sp>
      <p:graphicFrame>
        <p:nvGraphicFramePr>
          <p:cNvPr id="29698" name="Object 2"/>
          <p:cNvGraphicFramePr>
            <a:graphicFrameLocks noChangeAspect="1"/>
          </p:cNvGraphicFramePr>
          <p:nvPr/>
        </p:nvGraphicFramePr>
        <p:xfrm>
          <a:off x="4508500" y="3359150"/>
          <a:ext cx="127000" cy="139700"/>
        </p:xfrm>
        <a:graphic>
          <a:graphicData uri="http://schemas.openxmlformats.org/presentationml/2006/ole">
            <p:oleObj spid="_x0000_s29698" name="Equation" r:id="rId4" imgW="127000" imgH="139700" progId="Equation.DSMT4">
              <p:embed/>
            </p:oleObj>
          </a:graphicData>
        </a:graphic>
      </p:graphicFrame>
      <p:graphicFrame>
        <p:nvGraphicFramePr>
          <p:cNvPr id="29699" name="Object 3"/>
          <p:cNvGraphicFramePr>
            <a:graphicFrameLocks noChangeAspect="1"/>
          </p:cNvGraphicFramePr>
          <p:nvPr/>
        </p:nvGraphicFramePr>
        <p:xfrm>
          <a:off x="4514850" y="3346450"/>
          <a:ext cx="114300" cy="165100"/>
        </p:xfrm>
        <a:graphic>
          <a:graphicData uri="http://schemas.openxmlformats.org/presentationml/2006/ole">
            <p:oleObj spid="_x0000_s29699" name="Equation" r:id="rId5" imgW="114300" imgH="165100" progId="Equation.DSMT4">
              <p:embed/>
            </p:oleObj>
          </a:graphicData>
        </a:graphic>
      </p:graphicFrame>
      <p:graphicFrame>
        <p:nvGraphicFramePr>
          <p:cNvPr id="29700" name="Object 4"/>
          <p:cNvGraphicFramePr>
            <a:graphicFrameLocks noChangeAspect="1"/>
          </p:cNvGraphicFramePr>
          <p:nvPr/>
        </p:nvGraphicFramePr>
        <p:xfrm>
          <a:off x="4413250" y="3340100"/>
          <a:ext cx="317500" cy="177800"/>
        </p:xfrm>
        <a:graphic>
          <a:graphicData uri="http://schemas.openxmlformats.org/presentationml/2006/ole">
            <p:oleObj spid="_x0000_s29700" name="Equation" r:id="rId6" imgW="317500" imgH="177800" progId="Equation.DSMT4">
              <p:embed/>
            </p:oleObj>
          </a:graphicData>
        </a:graphic>
      </p:graphicFrame>
      <p:graphicFrame>
        <p:nvGraphicFramePr>
          <p:cNvPr id="29701" name="Object 5"/>
          <p:cNvGraphicFramePr>
            <a:graphicFrameLocks noChangeAspect="1"/>
          </p:cNvGraphicFramePr>
          <p:nvPr/>
        </p:nvGraphicFramePr>
        <p:xfrm>
          <a:off x="4114800" y="2925763"/>
          <a:ext cx="520700" cy="573087"/>
        </p:xfrm>
        <a:graphic>
          <a:graphicData uri="http://schemas.openxmlformats.org/presentationml/2006/ole">
            <p:oleObj spid="_x0000_s29701" name="Equation" r:id="rId7" imgW="127000" imgH="139700" progId="Equation.DSMT4">
              <p:embed/>
            </p:oleObj>
          </a:graphicData>
        </a:graphic>
      </p:graphicFrame>
      <p:graphicFrame>
        <p:nvGraphicFramePr>
          <p:cNvPr id="29702" name="Object 6"/>
          <p:cNvGraphicFramePr>
            <a:graphicFrameLocks noChangeAspect="1"/>
          </p:cNvGraphicFramePr>
          <p:nvPr/>
        </p:nvGraphicFramePr>
        <p:xfrm>
          <a:off x="4514850" y="3346450"/>
          <a:ext cx="114300" cy="165100"/>
        </p:xfrm>
        <a:graphic>
          <a:graphicData uri="http://schemas.openxmlformats.org/presentationml/2006/ole">
            <p:oleObj spid="_x0000_s29702" name="Equation" r:id="rId8" imgW="114300" imgH="1651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153144" y="4959360"/>
            <a:ext cx="8784319" cy="16329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1750"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Rectangle 24"/>
          <p:cNvSpPr/>
          <p:nvPr/>
        </p:nvSpPr>
        <p:spPr>
          <a:xfrm>
            <a:off x="153144" y="2678400"/>
            <a:ext cx="8784319" cy="18911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49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Rectangle 19"/>
          <p:cNvSpPr/>
          <p:nvPr/>
        </p:nvSpPr>
        <p:spPr>
          <a:xfrm>
            <a:off x="153144" y="1046200"/>
            <a:ext cx="8784319" cy="12591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2096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rgbClr val="FFFF00"/>
                </a:solidFill>
                <a:latin typeface="Comic Sans MS"/>
                <a:cs typeface="Comic Sans MS"/>
              </a:rPr>
              <a:t>Different processes for neutrino production </a:t>
            </a:r>
            <a:endParaRPr lang="en-GB" sz="2800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4514850" y="3346450"/>
          <a:ext cx="114300" cy="165100"/>
        </p:xfrm>
        <a:graphic>
          <a:graphicData uri="http://schemas.openxmlformats.org/presentationml/2006/ole">
            <p:oleObj spid="_x0000_s172034" name="Equation" r:id="rId3" imgW="114300" imgH="165100" progId="Equation.DSMT4">
              <p:embed/>
            </p:oleObj>
          </a:graphicData>
        </a:graphic>
      </p:graphicFrame>
      <p:graphicFrame>
        <p:nvGraphicFramePr>
          <p:cNvPr id="322563" name="Object 3"/>
          <p:cNvGraphicFramePr>
            <a:graphicFrameLocks noChangeAspect="1"/>
          </p:cNvGraphicFramePr>
          <p:nvPr/>
        </p:nvGraphicFramePr>
        <p:xfrm>
          <a:off x="4158867" y="1096501"/>
          <a:ext cx="2319780" cy="672400"/>
        </p:xfrm>
        <a:graphic>
          <a:graphicData uri="http://schemas.openxmlformats.org/presentationml/2006/ole">
            <p:oleObj spid="_x0000_s172035" name="Equation" r:id="rId4" imgW="876300" imgH="254000" progId="Equation.DSMT4">
              <p:embed/>
            </p:oleObj>
          </a:graphicData>
        </a:graphic>
      </p:graphicFrame>
      <p:graphicFrame>
        <p:nvGraphicFramePr>
          <p:cNvPr id="322564" name="Object 4"/>
          <p:cNvGraphicFramePr>
            <a:graphicFrameLocks noChangeAspect="1"/>
          </p:cNvGraphicFramePr>
          <p:nvPr/>
        </p:nvGraphicFramePr>
        <p:xfrm>
          <a:off x="4158867" y="1739506"/>
          <a:ext cx="2319780" cy="565854"/>
        </p:xfrm>
        <a:graphic>
          <a:graphicData uri="http://schemas.openxmlformats.org/presentationml/2006/ole">
            <p:oleObj spid="_x0000_s172036" name="Equation" r:id="rId5" imgW="876300" imgH="254000" progId="Equation.DSMT4">
              <p:embed/>
            </p:oleObj>
          </a:graphicData>
        </a:graphic>
      </p:graphicFrame>
      <p:graphicFrame>
        <p:nvGraphicFramePr>
          <p:cNvPr id="322566" name="Object 6"/>
          <p:cNvGraphicFramePr>
            <a:graphicFrameLocks noChangeAspect="1"/>
          </p:cNvGraphicFramePr>
          <p:nvPr/>
        </p:nvGraphicFramePr>
        <p:xfrm>
          <a:off x="585450" y="3133452"/>
          <a:ext cx="2463110" cy="557883"/>
        </p:xfrm>
        <a:graphic>
          <a:graphicData uri="http://schemas.openxmlformats.org/presentationml/2006/ole">
            <p:oleObj spid="_x0000_s172037" name="Equation" r:id="rId6" imgW="965200" imgH="228600" progId="Equation.DSMT4">
              <p:embed/>
            </p:oleObj>
          </a:graphicData>
        </a:graphic>
      </p:graphicFrame>
      <p:graphicFrame>
        <p:nvGraphicFramePr>
          <p:cNvPr id="322568" name="Object 8"/>
          <p:cNvGraphicFramePr>
            <a:graphicFrameLocks noChangeAspect="1"/>
          </p:cNvGraphicFramePr>
          <p:nvPr/>
        </p:nvGraphicFramePr>
        <p:xfrm>
          <a:off x="3681811" y="3001565"/>
          <a:ext cx="3065644" cy="689770"/>
        </p:xfrm>
        <a:graphic>
          <a:graphicData uri="http://schemas.openxmlformats.org/presentationml/2006/ole">
            <p:oleObj spid="_x0000_s172038" name="Equation" r:id="rId7" imgW="1016000" imgH="228600" progId="Equation.DSMT4">
              <p:embed/>
            </p:oleObj>
          </a:graphicData>
        </a:graphic>
      </p:graphicFrame>
      <p:graphicFrame>
        <p:nvGraphicFramePr>
          <p:cNvPr id="322569" name="Object 9"/>
          <p:cNvGraphicFramePr>
            <a:graphicFrameLocks noChangeAspect="1"/>
          </p:cNvGraphicFramePr>
          <p:nvPr/>
        </p:nvGraphicFramePr>
        <p:xfrm>
          <a:off x="3681811" y="3691335"/>
          <a:ext cx="3065644" cy="681254"/>
        </p:xfrm>
        <a:graphic>
          <a:graphicData uri="http://schemas.openxmlformats.org/presentationml/2006/ole">
            <p:oleObj spid="_x0000_s172039" name="Equation" r:id="rId8" imgW="1028700" imgH="228600" progId="Equation.DSMT4">
              <p:embed/>
            </p:oleObj>
          </a:graphicData>
        </a:graphic>
      </p:graphicFrame>
      <p:graphicFrame>
        <p:nvGraphicFramePr>
          <p:cNvPr id="322570" name="Object 10"/>
          <p:cNvGraphicFramePr>
            <a:graphicFrameLocks noChangeAspect="1"/>
          </p:cNvGraphicFramePr>
          <p:nvPr/>
        </p:nvGraphicFramePr>
        <p:xfrm>
          <a:off x="585450" y="3691335"/>
          <a:ext cx="2343396" cy="524322"/>
        </p:xfrm>
        <a:graphic>
          <a:graphicData uri="http://schemas.openxmlformats.org/presentationml/2006/ole">
            <p:oleObj spid="_x0000_s172040" name="Equation" r:id="rId9" imgW="965200" imgH="228600" progId="Equation.DSMT4">
              <p:embed/>
            </p:oleObj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153144" y="1096501"/>
            <a:ext cx="4361706" cy="830997"/>
          </a:xfrm>
          <a:prstGeom prst="rect">
            <a:avLst/>
          </a:prstGeom>
          <a:noFill/>
          <a:effectLst>
            <a:glow rad="101600">
              <a:schemeClr val="accent6">
                <a:lumMod val="60000"/>
                <a:lumOff val="40000"/>
                <a:alpha val="75000"/>
              </a:schemeClr>
            </a:glow>
            <a:innerShdw blurRad="63500" dist="50800" dir="16200000">
              <a:srgbClr val="000000">
                <a:alpha val="50000"/>
              </a:srgbClr>
            </a:innerShdw>
          </a:effectLst>
          <a:scene3d>
            <a:camera prst="obliqueTopLeft">
              <a:rot lat="0" lon="0" rev="0"/>
            </a:camera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>
              <a:buFont typeface="Wingdings" charset="2"/>
              <a:buChar char="²"/>
            </a:pPr>
            <a:r>
              <a:rPr lang="en-GB" sz="2400" b="1" dirty="0" smtClean="0">
                <a:solidFill>
                  <a:schemeClr val="bg1"/>
                </a:solidFill>
              </a:rPr>
              <a:t>Neutrino </a:t>
            </a:r>
            <a:r>
              <a:rPr lang="en-GB" sz="2400" b="1" dirty="0" smtClean="0">
                <a:solidFill>
                  <a:schemeClr val="bg1"/>
                </a:solidFill>
              </a:rPr>
              <a:t>superbeams</a:t>
            </a:r>
            <a:r>
              <a:rPr lang="en-GB" sz="2400" b="1" dirty="0" smtClean="0">
                <a:solidFill>
                  <a:schemeClr val="bg1"/>
                </a:solidFill>
              </a:rPr>
              <a:t>,</a:t>
            </a:r>
          </a:p>
          <a:p>
            <a:r>
              <a:rPr lang="en-GB" sz="2400" b="1" dirty="0" smtClean="0">
                <a:solidFill>
                  <a:schemeClr val="bg1"/>
                </a:solidFill>
              </a:rPr>
              <a:t>   Off axis neutrino beams</a:t>
            </a:r>
            <a:endParaRPr lang="en-GB" sz="2400" b="1" dirty="0">
              <a:solidFill>
                <a:schemeClr val="bg1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62086" y="1382400"/>
            <a:ext cx="2375377" cy="67246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53144" y="2725760"/>
            <a:ext cx="3199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charset="2"/>
              <a:buChar char="²"/>
            </a:pPr>
            <a:r>
              <a:rPr lang="en-GB" b="1" dirty="0" smtClean="0">
                <a:solidFill>
                  <a:srgbClr val="000000"/>
                </a:solidFill>
              </a:rPr>
              <a:t>Beta beams</a:t>
            </a:r>
            <a:endParaRPr lang="en-GB" b="1" dirty="0">
              <a:solidFill>
                <a:srgbClr val="000000"/>
              </a:solidFill>
            </a:endParaRPr>
          </a:p>
        </p:txBody>
      </p:sp>
      <p:grpSp>
        <p:nvGrpSpPr>
          <p:cNvPr id="2" name="Group 2059"/>
          <p:cNvGrpSpPr>
            <a:grpSpLocks/>
          </p:cNvGrpSpPr>
          <p:nvPr/>
        </p:nvGrpSpPr>
        <p:grpSpPr bwMode="auto">
          <a:xfrm>
            <a:off x="7183216" y="3092535"/>
            <a:ext cx="1754247" cy="1197600"/>
            <a:chOff x="3183" y="779"/>
            <a:chExt cx="2281" cy="1254"/>
          </a:xfrm>
        </p:grpSpPr>
        <p:pic>
          <p:nvPicPr>
            <p:cNvPr id="23" name="Picture 2054" descr="Layout"/>
            <p:cNvPicPr>
              <a:picLocks noChangeAspect="1" noChangeArrowheads="1"/>
            </p:cNvPicPr>
            <p:nvPr/>
          </p:nvPicPr>
          <p:blipFill>
            <a:blip r:embed="rId11"/>
            <a:srcRect t="11058"/>
            <a:stretch>
              <a:fillRect/>
            </a:stretch>
          </p:blipFill>
          <p:spPr bwMode="auto">
            <a:xfrm>
              <a:off x="3183" y="779"/>
              <a:ext cx="2281" cy="1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Text Box 2055"/>
            <p:cNvSpPr txBox="1">
              <a:spLocks noChangeArrowheads="1"/>
            </p:cNvSpPr>
            <p:nvPr/>
          </p:nvSpPr>
          <p:spPr bwMode="auto">
            <a:xfrm>
              <a:off x="3600" y="912"/>
              <a:ext cx="116" cy="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495300" indent="-495300" algn="l" eaLnBrk="1" hangingPunct="1">
                <a:buClr>
                  <a:srgbClr val="CC0000"/>
                </a:buClr>
                <a:buFont typeface="Wingdings" pitchFamily="-110" charset="2"/>
                <a:buNone/>
              </a:pPr>
              <a:endParaRPr lang="en-GB" sz="1400" i="1" dirty="0">
                <a:solidFill>
                  <a:schemeClr val="hlink"/>
                </a:solidFill>
                <a:latin typeface="Comic Sans MS" pitchFamily="-110" charset="0"/>
              </a:endParaRPr>
            </a:p>
          </p:txBody>
        </p:sp>
      </p:grpSp>
      <p:graphicFrame>
        <p:nvGraphicFramePr>
          <p:cNvPr id="322571" name="Object 11"/>
          <p:cNvGraphicFramePr>
            <a:graphicFrameLocks noChangeAspect="1"/>
          </p:cNvGraphicFramePr>
          <p:nvPr/>
        </p:nvGraphicFramePr>
        <p:xfrm>
          <a:off x="5473700" y="2827360"/>
          <a:ext cx="1676400" cy="203200"/>
        </p:xfrm>
        <a:graphic>
          <a:graphicData uri="http://schemas.openxmlformats.org/presentationml/2006/ole">
            <p:oleObj spid="_x0000_s172041" name="Equation" r:id="rId12" imgW="1676400" imgH="203200" progId="Equation.DSMT4">
              <p:embed/>
            </p:oleObj>
          </a:graphicData>
        </a:graphic>
      </p:graphicFrame>
      <p:graphicFrame>
        <p:nvGraphicFramePr>
          <p:cNvPr id="322572" name="Object 12"/>
          <p:cNvGraphicFramePr>
            <a:graphicFrameLocks noChangeAspect="1"/>
          </p:cNvGraphicFramePr>
          <p:nvPr/>
        </p:nvGraphicFramePr>
        <p:xfrm>
          <a:off x="5326825" y="4366335"/>
          <a:ext cx="1600200" cy="203200"/>
        </p:xfrm>
        <a:graphic>
          <a:graphicData uri="http://schemas.openxmlformats.org/presentationml/2006/ole">
            <p:oleObj spid="_x0000_s172042" name="Equation" r:id="rId13" imgW="1600200" imgH="203200" progId="Equation.DSMT4">
              <p:embed/>
            </p:oleObj>
          </a:graphicData>
        </a:graphic>
      </p:graphicFrame>
      <p:graphicFrame>
        <p:nvGraphicFramePr>
          <p:cNvPr id="322573" name="Object 13"/>
          <p:cNvGraphicFramePr>
            <a:graphicFrameLocks noChangeAspect="1"/>
          </p:cNvGraphicFramePr>
          <p:nvPr/>
        </p:nvGraphicFramePr>
        <p:xfrm>
          <a:off x="3467679" y="5111377"/>
          <a:ext cx="3010968" cy="684311"/>
        </p:xfrm>
        <a:graphic>
          <a:graphicData uri="http://schemas.openxmlformats.org/presentationml/2006/ole">
            <p:oleObj spid="_x0000_s172043" name="Equation" r:id="rId14" imgW="1117600" imgH="254000" progId="Equation.DSMT4">
              <p:embed/>
            </p:oleObj>
          </a:graphicData>
        </a:graphic>
      </p:graphicFrame>
      <p:graphicFrame>
        <p:nvGraphicFramePr>
          <p:cNvPr id="322574" name="Object 14"/>
          <p:cNvGraphicFramePr>
            <a:graphicFrameLocks noChangeAspect="1"/>
          </p:cNvGraphicFramePr>
          <p:nvPr/>
        </p:nvGraphicFramePr>
        <p:xfrm>
          <a:off x="3537313" y="5795688"/>
          <a:ext cx="2941334" cy="668485"/>
        </p:xfrm>
        <a:graphic>
          <a:graphicData uri="http://schemas.openxmlformats.org/presentationml/2006/ole">
            <p:oleObj spid="_x0000_s172044" name="Equation" r:id="rId15" imgW="1117600" imgH="254000" progId="Equation.DSMT4">
              <p:embed/>
            </p:oleObj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153144" y="5334022"/>
            <a:ext cx="3405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charset="2"/>
              <a:buChar char="²"/>
            </a:pPr>
            <a:r>
              <a:rPr lang="en-GB" sz="2400" b="1" dirty="0" smtClean="0">
                <a:solidFill>
                  <a:srgbClr val="000000"/>
                </a:solidFill>
              </a:rPr>
              <a:t>Neutrino factories</a:t>
            </a:r>
            <a:endParaRPr lang="en-GB" sz="2400" b="1" dirty="0">
              <a:solidFill>
                <a:srgbClr val="000000"/>
              </a:solidFill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98337" y="5795688"/>
            <a:ext cx="251681" cy="31653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16200000">
            <a:off x="7441664" y="4890277"/>
            <a:ext cx="781544" cy="1810822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12316" y="5434560"/>
            <a:ext cx="8913293" cy="114294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17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 22"/>
          <p:cNvSpPr/>
          <p:nvPr/>
        </p:nvSpPr>
        <p:spPr>
          <a:xfrm>
            <a:off x="112316" y="3852611"/>
            <a:ext cx="8913293" cy="8475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17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Rectangle 21"/>
          <p:cNvSpPr/>
          <p:nvPr/>
        </p:nvSpPr>
        <p:spPr>
          <a:xfrm>
            <a:off x="112316" y="994741"/>
            <a:ext cx="8913293" cy="22235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chemeClr val="accent1">
                <a:lumMod val="60000"/>
                <a:lumOff val="40000"/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855325" y="0"/>
            <a:ext cx="73955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rgbClr val="FFFF00"/>
                </a:solidFill>
                <a:latin typeface="Comic Sans MS"/>
                <a:cs typeface="Comic Sans MS"/>
              </a:rPr>
              <a:t>Processes for neutrino detection</a:t>
            </a:r>
            <a:endParaRPr lang="en-GB" sz="2800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4514850" y="3346450"/>
          <a:ext cx="114300" cy="165100"/>
        </p:xfrm>
        <a:graphic>
          <a:graphicData uri="http://schemas.openxmlformats.org/presentationml/2006/ole">
            <p:oleObj spid="_x0000_s173058" name="Equation" r:id="rId3" imgW="114300" imgH="165100" progId="Equation.DSMT4">
              <p:embed/>
            </p:oleObj>
          </a:graphicData>
        </a:graphic>
      </p:graphicFrame>
      <p:graphicFrame>
        <p:nvGraphicFramePr>
          <p:cNvPr id="323588" name="Object 4"/>
          <p:cNvGraphicFramePr>
            <a:graphicFrameLocks noChangeAspect="1"/>
          </p:cNvGraphicFramePr>
          <p:nvPr/>
        </p:nvGraphicFramePr>
        <p:xfrm>
          <a:off x="594808" y="1515731"/>
          <a:ext cx="3479048" cy="590782"/>
        </p:xfrm>
        <a:graphic>
          <a:graphicData uri="http://schemas.openxmlformats.org/presentationml/2006/ole">
            <p:oleObj spid="_x0000_s173059" name="Equation" r:id="rId4" imgW="1346200" imgH="228600" progId="Equation.DSMT4">
              <p:embed/>
            </p:oleObj>
          </a:graphicData>
        </a:graphic>
      </p:graphicFrame>
      <p:graphicFrame>
        <p:nvGraphicFramePr>
          <p:cNvPr id="323591" name="Object 7"/>
          <p:cNvGraphicFramePr>
            <a:graphicFrameLocks noChangeAspect="1"/>
          </p:cNvGraphicFramePr>
          <p:nvPr/>
        </p:nvGraphicFramePr>
        <p:xfrm>
          <a:off x="758578" y="3872966"/>
          <a:ext cx="3216609" cy="702478"/>
        </p:xfrm>
        <a:graphic>
          <a:graphicData uri="http://schemas.openxmlformats.org/presentationml/2006/ole">
            <p:oleObj spid="_x0000_s173060" name="Equation" r:id="rId5" imgW="1104900" imgH="241300" progId="Equation.DSMT4">
              <p:embed/>
            </p:oleObj>
          </a:graphicData>
        </a:graphic>
      </p:graphicFrame>
      <p:graphicFrame>
        <p:nvGraphicFramePr>
          <p:cNvPr id="323592" name="Object 8"/>
          <p:cNvGraphicFramePr>
            <a:graphicFrameLocks noChangeAspect="1"/>
          </p:cNvGraphicFramePr>
          <p:nvPr/>
        </p:nvGraphicFramePr>
        <p:xfrm>
          <a:off x="4514850" y="3852611"/>
          <a:ext cx="3309812" cy="722833"/>
        </p:xfrm>
        <a:graphic>
          <a:graphicData uri="http://schemas.openxmlformats.org/presentationml/2006/ole">
            <p:oleObj spid="_x0000_s173061" name="Equation" r:id="rId6" imgW="1104900" imgH="241300" progId="Equation.DSMT4">
              <p:embed/>
            </p:oleObj>
          </a:graphicData>
        </a:graphic>
      </p:graphicFrame>
      <p:graphicFrame>
        <p:nvGraphicFramePr>
          <p:cNvPr id="323593" name="Object 9"/>
          <p:cNvGraphicFramePr>
            <a:graphicFrameLocks noChangeAspect="1"/>
          </p:cNvGraphicFramePr>
          <p:nvPr/>
        </p:nvGraphicFramePr>
        <p:xfrm>
          <a:off x="849422" y="5627043"/>
          <a:ext cx="3479048" cy="681463"/>
        </p:xfrm>
        <a:graphic>
          <a:graphicData uri="http://schemas.openxmlformats.org/presentationml/2006/ole">
            <p:oleObj spid="_x0000_s173062" name="Equation" r:id="rId7" imgW="1231900" imgH="241300" progId="Equation.DSMT4">
              <p:embed/>
            </p:oleObj>
          </a:graphicData>
        </a:graphic>
      </p:graphicFrame>
      <p:graphicFrame>
        <p:nvGraphicFramePr>
          <p:cNvPr id="323594" name="Object 10"/>
          <p:cNvGraphicFramePr>
            <a:graphicFrameLocks noChangeAspect="1"/>
          </p:cNvGraphicFramePr>
          <p:nvPr/>
        </p:nvGraphicFramePr>
        <p:xfrm>
          <a:off x="4629150" y="5627043"/>
          <a:ext cx="3479048" cy="609730"/>
        </p:xfrm>
        <a:graphic>
          <a:graphicData uri="http://schemas.openxmlformats.org/presentationml/2006/ole">
            <p:oleObj spid="_x0000_s173063" name="Equation" r:id="rId8" imgW="1231900" imgH="215900" progId="Equation.DSMT4">
              <p:embed/>
            </p:oleObj>
          </a:graphicData>
        </a:graphic>
      </p:graphicFrame>
      <p:graphicFrame>
        <p:nvGraphicFramePr>
          <p:cNvPr id="323595" name="Object 11"/>
          <p:cNvGraphicFramePr>
            <a:graphicFrameLocks noChangeAspect="1"/>
          </p:cNvGraphicFramePr>
          <p:nvPr/>
        </p:nvGraphicFramePr>
        <p:xfrm>
          <a:off x="1374481" y="958230"/>
          <a:ext cx="1830054" cy="386790"/>
        </p:xfrm>
        <a:graphic>
          <a:graphicData uri="http://schemas.openxmlformats.org/presentationml/2006/ole">
            <p:oleObj spid="_x0000_s173064" name="Equation" r:id="rId9" imgW="965200" imgH="228600" progId="Equation.DSMT4">
              <p:embed/>
            </p:oleObj>
          </a:graphicData>
        </a:graphic>
      </p:graphicFrame>
      <p:graphicFrame>
        <p:nvGraphicFramePr>
          <p:cNvPr id="323596" name="Object 12"/>
          <p:cNvGraphicFramePr>
            <a:graphicFrameLocks noChangeAspect="1"/>
          </p:cNvGraphicFramePr>
          <p:nvPr/>
        </p:nvGraphicFramePr>
        <p:xfrm>
          <a:off x="548207" y="2106513"/>
          <a:ext cx="3426980" cy="581940"/>
        </p:xfrm>
        <a:graphic>
          <a:graphicData uri="http://schemas.openxmlformats.org/presentationml/2006/ole">
            <p:oleObj spid="_x0000_s173065" name="Equation" r:id="rId10" imgW="1346200" imgH="228600" progId="Equation.DSMT4">
              <p:embed/>
            </p:oleObj>
          </a:graphicData>
        </a:graphic>
      </p:graphicFrame>
      <p:graphicFrame>
        <p:nvGraphicFramePr>
          <p:cNvPr id="323597" name="Object 13"/>
          <p:cNvGraphicFramePr>
            <a:graphicFrameLocks noChangeAspect="1"/>
          </p:cNvGraphicFramePr>
          <p:nvPr/>
        </p:nvGraphicFramePr>
        <p:xfrm>
          <a:off x="1278250" y="2829414"/>
          <a:ext cx="1676936" cy="397170"/>
        </p:xfrm>
        <a:graphic>
          <a:graphicData uri="http://schemas.openxmlformats.org/presentationml/2006/ole">
            <p:oleObj spid="_x0000_s173066" name="Equation" r:id="rId11" imgW="965200" imgH="228600" progId="Equation.DSMT4">
              <p:embed/>
            </p:oleObj>
          </a:graphicData>
        </a:graphic>
      </p:graphicFrame>
      <p:sp>
        <p:nvSpPr>
          <p:cNvPr id="18" name="Up Arrow 17"/>
          <p:cNvSpPr/>
          <p:nvPr/>
        </p:nvSpPr>
        <p:spPr>
          <a:xfrm>
            <a:off x="2047599" y="2566080"/>
            <a:ext cx="155514" cy="380542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Down Arrow 18"/>
          <p:cNvSpPr/>
          <p:nvPr/>
        </p:nvSpPr>
        <p:spPr>
          <a:xfrm>
            <a:off x="2116718" y="1353585"/>
            <a:ext cx="172790" cy="369939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aphicFrame>
        <p:nvGraphicFramePr>
          <p:cNvPr id="323598" name="Object 14"/>
          <p:cNvGraphicFramePr>
            <a:graphicFrameLocks noChangeAspect="1"/>
          </p:cNvGraphicFramePr>
          <p:nvPr/>
        </p:nvGraphicFramePr>
        <p:xfrm>
          <a:off x="4328470" y="1172019"/>
          <a:ext cx="4697139" cy="363132"/>
        </p:xfrm>
        <a:graphic>
          <a:graphicData uri="http://schemas.openxmlformats.org/presentationml/2006/ole">
            <p:oleObj spid="_x0000_s173067" name="Equation" r:id="rId12" imgW="2870200" imgH="228600" progId="Equation.DSMT4">
              <p:embed/>
            </p:oleObj>
          </a:graphicData>
        </a:graphic>
      </p:graphicFrame>
      <p:graphicFrame>
        <p:nvGraphicFramePr>
          <p:cNvPr id="323599" name="Object 15"/>
          <p:cNvGraphicFramePr>
            <a:graphicFrameLocks noChangeAspect="1"/>
          </p:cNvGraphicFramePr>
          <p:nvPr/>
        </p:nvGraphicFramePr>
        <p:xfrm>
          <a:off x="4328470" y="1535151"/>
          <a:ext cx="4510759" cy="382989"/>
        </p:xfrm>
        <a:graphic>
          <a:graphicData uri="http://schemas.openxmlformats.org/presentationml/2006/ole">
            <p:oleObj spid="_x0000_s173068" name="Equation" r:id="rId13" imgW="2692400" imgH="228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397425" y="963171"/>
            <a:ext cx="8434788" cy="1422097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>
                <a:shade val="95000"/>
                <a:satMod val="105000"/>
                <a:alpha val="97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0" y="26035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2400" b="1" dirty="0">
                <a:solidFill>
                  <a:srgbClr val="FFFF00"/>
                </a:solidFill>
              </a:rPr>
              <a:t>For production and detection</a:t>
            </a:r>
            <a:r>
              <a:rPr lang="en-US" sz="2400" b="1" dirty="0" smtClean="0">
                <a:solidFill>
                  <a:srgbClr val="FFFF00"/>
                </a:solidFill>
              </a:rPr>
              <a:t> processes - complex current</a:t>
            </a:r>
            <a:endParaRPr lang="en-US" sz="2400" b="1" dirty="0">
              <a:solidFill>
                <a:srgbClr val="FFFF00"/>
              </a:solidFill>
            </a:endParaRPr>
          </a:p>
        </p:txBody>
      </p:sp>
      <p:graphicFrame>
        <p:nvGraphicFramePr>
          <p:cNvPr id="333828" name="Object 4"/>
          <p:cNvGraphicFramePr>
            <a:graphicFrameLocks noChangeAspect="1"/>
          </p:cNvGraphicFramePr>
          <p:nvPr/>
        </p:nvGraphicFramePr>
        <p:xfrm>
          <a:off x="397425" y="963171"/>
          <a:ext cx="8434788" cy="1274590"/>
        </p:xfrm>
        <a:graphic>
          <a:graphicData uri="http://schemas.openxmlformats.org/presentationml/2006/ole">
            <p:oleObj spid="_x0000_s174082" name="Equation" r:id="rId4" imgW="2857500" imgH="431800" progId="Equation.DSMT4">
              <p:embed/>
            </p:oleObj>
          </a:graphicData>
        </a:graphic>
      </p:graphicFrame>
      <p:graphicFrame>
        <p:nvGraphicFramePr>
          <p:cNvPr id="333829" name="Object 5"/>
          <p:cNvGraphicFramePr>
            <a:graphicFrameLocks noChangeAspect="1"/>
          </p:cNvGraphicFramePr>
          <p:nvPr/>
        </p:nvGraphicFramePr>
        <p:xfrm>
          <a:off x="5644805" y="5124380"/>
          <a:ext cx="3369600" cy="907201"/>
        </p:xfrm>
        <a:graphic>
          <a:graphicData uri="http://schemas.openxmlformats.org/presentationml/2006/ole">
            <p:oleObj spid="_x0000_s174083" name="Equation" r:id="rId5" imgW="1320800" imgH="355600" progId="Equation.DSMT4">
              <p:embed/>
            </p:oleObj>
          </a:graphicData>
        </a:graphic>
      </p:graphicFrame>
      <p:sp>
        <p:nvSpPr>
          <p:cNvPr id="16" name="Down Arrow 15"/>
          <p:cNvSpPr/>
          <p:nvPr/>
        </p:nvSpPr>
        <p:spPr>
          <a:xfrm>
            <a:off x="6966925" y="2385268"/>
            <a:ext cx="484632" cy="263340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7" name="TextBox 16"/>
          <p:cNvSpPr txBox="1"/>
          <p:nvPr/>
        </p:nvSpPr>
        <p:spPr>
          <a:xfrm>
            <a:off x="2548700" y="2998080"/>
            <a:ext cx="3961058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E" sz="2400" dirty="0" smtClean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Relativistic (anti)neutrinos are produced in pure Quantum Mechanical flavour state</a:t>
            </a:r>
            <a:endParaRPr lang="en-IE" sz="24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9335" y="6031582"/>
            <a:ext cx="300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000" dirty="0" smtClean="0">
                <a:solidFill>
                  <a:srgbClr val="FFFF00"/>
                </a:solidFill>
              </a:rPr>
              <a:t>Neutrinos always with positive helicity</a:t>
            </a:r>
            <a:endParaRPr lang="en-IE" sz="2000" dirty="0">
              <a:solidFill>
                <a:srgbClr val="FFFF00"/>
              </a:solidFill>
            </a:endParaRPr>
          </a:p>
        </p:txBody>
      </p:sp>
      <p:graphicFrame>
        <p:nvGraphicFramePr>
          <p:cNvPr id="333831" name="Object 7"/>
          <p:cNvGraphicFramePr>
            <a:graphicFrameLocks noChangeAspect="1"/>
          </p:cNvGraphicFramePr>
          <p:nvPr/>
        </p:nvGraphicFramePr>
        <p:xfrm>
          <a:off x="639335" y="5124383"/>
          <a:ext cx="3003600" cy="907199"/>
        </p:xfrm>
        <a:graphic>
          <a:graphicData uri="http://schemas.openxmlformats.org/presentationml/2006/ole">
            <p:oleObj spid="_x0000_s174084" name="Equation" r:id="rId6" imgW="1333500" imgH="355600" progId="Equation.DSMT4">
              <p:embed/>
            </p:oleObj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5874969" y="6031582"/>
            <a:ext cx="284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000" dirty="0" smtClean="0">
                <a:solidFill>
                  <a:srgbClr val="FFFF00"/>
                </a:solidFill>
              </a:rPr>
              <a:t>Antineutrinos always with positive helicity</a:t>
            </a:r>
            <a:endParaRPr lang="en-IE" sz="2000" dirty="0">
              <a:solidFill>
                <a:srgbClr val="FFFF00"/>
              </a:solidFill>
            </a:endParaRPr>
          </a:p>
        </p:txBody>
      </p:sp>
      <p:sp>
        <p:nvSpPr>
          <p:cNvPr id="23" name="Down Arrow 22"/>
          <p:cNvSpPr/>
          <p:nvPr/>
        </p:nvSpPr>
        <p:spPr>
          <a:xfrm>
            <a:off x="1529220" y="2385268"/>
            <a:ext cx="570215" cy="263340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3395386" y="6282268"/>
            <a:ext cx="2771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200" b="1" dirty="0">
                <a:solidFill>
                  <a:srgbClr val="FF0000"/>
                </a:solidFill>
              </a:rPr>
              <a:t>Z. Maki, M. Nakagawa, S. Sakata, Prog.Theor.Phys. 28(1962)870</a:t>
            </a:r>
            <a:endParaRPr lang="en-US" sz="1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072" y="345600"/>
            <a:ext cx="87519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b="1" dirty="0" smtClean="0">
                <a:solidFill>
                  <a:srgbClr val="FFFF00"/>
                </a:solidFill>
              </a:rPr>
              <a:t>Neutrino propagation in the vacuum or in a matter –</a:t>
            </a:r>
          </a:p>
          <a:p>
            <a:pPr algn="ctr"/>
            <a:r>
              <a:rPr lang="en-IE" sz="2400" b="1" dirty="0" smtClean="0">
                <a:solidFill>
                  <a:srgbClr val="FFFF00"/>
                </a:solidFill>
              </a:rPr>
              <a:t>- neutral current </a:t>
            </a:r>
            <a:endParaRPr lang="en-IE" sz="2400" b="1" dirty="0">
              <a:solidFill>
                <a:srgbClr val="FFFF00"/>
              </a:solidFill>
            </a:endParaRPr>
          </a:p>
        </p:txBody>
      </p:sp>
      <p:graphicFrame>
        <p:nvGraphicFramePr>
          <p:cNvPr id="344066" name="Object 2"/>
          <p:cNvGraphicFramePr>
            <a:graphicFrameLocks noChangeAspect="1"/>
          </p:cNvGraphicFramePr>
          <p:nvPr/>
        </p:nvGraphicFramePr>
        <p:xfrm>
          <a:off x="931780" y="1581120"/>
          <a:ext cx="7293176" cy="1209600"/>
        </p:xfrm>
        <a:graphic>
          <a:graphicData uri="http://schemas.openxmlformats.org/presentationml/2006/ole">
            <p:oleObj spid="_x0000_s111618" name="Equation" r:id="rId3" imgW="2603500" imgH="431800" progId="Equation.DSMT4">
              <p:embed/>
            </p:oleObj>
          </a:graphicData>
        </a:graphic>
      </p:graphicFrame>
      <p:sp>
        <p:nvSpPr>
          <p:cNvPr id="4" name="Down Arrow 3"/>
          <p:cNvSpPr/>
          <p:nvPr/>
        </p:nvSpPr>
        <p:spPr>
          <a:xfrm>
            <a:off x="4302551" y="3075840"/>
            <a:ext cx="371505" cy="12528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cxnSp>
        <p:nvCxnSpPr>
          <p:cNvPr id="6" name="Straight Connector 5"/>
          <p:cNvCxnSpPr/>
          <p:nvPr/>
        </p:nvCxnSpPr>
        <p:spPr>
          <a:xfrm>
            <a:off x="397424" y="5227200"/>
            <a:ext cx="841964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44068" name="Object 4"/>
          <p:cNvGraphicFramePr>
            <a:graphicFrameLocks noChangeAspect="1"/>
          </p:cNvGraphicFramePr>
          <p:nvPr/>
        </p:nvGraphicFramePr>
        <p:xfrm>
          <a:off x="6634286" y="4542696"/>
          <a:ext cx="2000250" cy="533400"/>
        </p:xfrm>
        <a:graphic>
          <a:graphicData uri="http://schemas.openxmlformats.org/presentationml/2006/ole">
            <p:oleObj spid="_x0000_s111619" name="Equation" r:id="rId4" imgW="1333500" imgH="355600" progId="Equation.DSMT4">
              <p:embed/>
            </p:oleObj>
          </a:graphicData>
        </a:graphic>
      </p:graphicFrame>
      <p:cxnSp>
        <p:nvCxnSpPr>
          <p:cNvPr id="14" name="Straight Arrow Connector 13"/>
          <p:cNvCxnSpPr/>
          <p:nvPr/>
        </p:nvCxnSpPr>
        <p:spPr>
          <a:xfrm>
            <a:off x="397424" y="5230376"/>
            <a:ext cx="4959165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52272" y="4947493"/>
            <a:ext cx="471948" cy="56894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 smtClean="0"/>
              <a:t>P</a:t>
            </a:r>
            <a:endParaRPr lang="en-IE" dirty="0"/>
          </a:p>
        </p:txBody>
      </p:sp>
      <p:sp>
        <p:nvSpPr>
          <p:cNvPr id="20" name="Rounded Rectangle 19"/>
          <p:cNvSpPr/>
          <p:nvPr/>
        </p:nvSpPr>
        <p:spPr>
          <a:xfrm>
            <a:off x="8693241" y="4939553"/>
            <a:ext cx="450759" cy="57529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 smtClean="0"/>
              <a:t>D</a:t>
            </a:r>
            <a:endParaRPr lang="en-IE" dirty="0"/>
          </a:p>
        </p:txBody>
      </p:sp>
      <p:graphicFrame>
        <p:nvGraphicFramePr>
          <p:cNvPr id="344071" name="Object 7"/>
          <p:cNvGraphicFramePr>
            <a:graphicFrameLocks noChangeAspect="1"/>
          </p:cNvGraphicFramePr>
          <p:nvPr/>
        </p:nvGraphicFramePr>
        <p:xfrm>
          <a:off x="714178" y="5514846"/>
          <a:ext cx="2206115" cy="593954"/>
        </p:xfrm>
        <a:graphic>
          <a:graphicData uri="http://schemas.openxmlformats.org/presentationml/2006/ole">
            <p:oleObj spid="_x0000_s111620" name="Equation" r:id="rId5" imgW="1320800" imgH="355600" progId="Equation.DSMT4">
              <p:embed/>
            </p:oleObj>
          </a:graphicData>
        </a:graphic>
      </p:graphicFrame>
      <p:graphicFrame>
        <p:nvGraphicFramePr>
          <p:cNvPr id="344072" name="Object 8"/>
          <p:cNvGraphicFramePr>
            <a:graphicFrameLocks noChangeAspect="1"/>
          </p:cNvGraphicFramePr>
          <p:nvPr/>
        </p:nvGraphicFramePr>
        <p:xfrm>
          <a:off x="714178" y="4487799"/>
          <a:ext cx="2206115" cy="588297"/>
        </p:xfrm>
        <a:graphic>
          <a:graphicData uri="http://schemas.openxmlformats.org/presentationml/2006/ole">
            <p:oleObj spid="_x0000_s111621" name="Equation" r:id="rId6" imgW="1333500" imgH="355600" progId="Equation.DSMT4">
              <p:embed/>
            </p:oleObj>
          </a:graphicData>
        </a:graphic>
      </p:graphicFrame>
      <p:graphicFrame>
        <p:nvGraphicFramePr>
          <p:cNvPr id="344074" name="Object 10"/>
          <p:cNvGraphicFramePr>
            <a:graphicFrameLocks noChangeAspect="1"/>
          </p:cNvGraphicFramePr>
          <p:nvPr/>
        </p:nvGraphicFramePr>
        <p:xfrm>
          <a:off x="6575581" y="5514846"/>
          <a:ext cx="2058955" cy="554334"/>
        </p:xfrm>
        <a:graphic>
          <a:graphicData uri="http://schemas.openxmlformats.org/presentationml/2006/ole">
            <p:oleObj spid="_x0000_s111622" name="Equation" r:id="rId7" imgW="1320800" imgH="355600" progId="Equation.DSMT4">
              <p:embed/>
            </p:oleObj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3944004" y="4547383"/>
            <a:ext cx="1460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dirty="0" smtClean="0">
                <a:solidFill>
                  <a:srgbClr val="FF0000"/>
                </a:solidFill>
              </a:rPr>
              <a:t>No spin flip</a:t>
            </a:r>
            <a:endParaRPr lang="en-IE" sz="2000" dirty="0">
              <a:solidFill>
                <a:srgbClr val="FF0000"/>
              </a:solidFill>
            </a:endParaRPr>
          </a:p>
        </p:txBody>
      </p:sp>
      <p:cxnSp>
        <p:nvCxnSpPr>
          <p:cNvPr id="27" name="Straight Arrow Connector 26"/>
          <p:cNvCxnSpPr>
            <a:endCxn id="25" idx="1"/>
          </p:cNvCxnSpPr>
          <p:nvPr/>
        </p:nvCxnSpPr>
        <p:spPr>
          <a:xfrm>
            <a:off x="3032521" y="4717440"/>
            <a:ext cx="911483" cy="299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25" idx="3"/>
          </p:cNvCxnSpPr>
          <p:nvPr/>
        </p:nvCxnSpPr>
        <p:spPr>
          <a:xfrm>
            <a:off x="5404107" y="4747438"/>
            <a:ext cx="1049719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991522" y="5514846"/>
            <a:ext cx="1412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dirty="0" smtClean="0">
                <a:solidFill>
                  <a:srgbClr val="FF0000"/>
                </a:solidFill>
              </a:rPr>
              <a:t>No spin flip</a:t>
            </a:r>
            <a:endParaRPr lang="en-IE" sz="2000" dirty="0">
              <a:solidFill>
                <a:srgbClr val="FF0000"/>
              </a:solidFill>
            </a:endParaRPr>
          </a:p>
        </p:txBody>
      </p:sp>
      <p:cxnSp>
        <p:nvCxnSpPr>
          <p:cNvPr id="32" name="Straight Arrow Connector 31"/>
          <p:cNvCxnSpPr>
            <a:endCxn id="30" idx="1"/>
          </p:cNvCxnSpPr>
          <p:nvPr/>
        </p:nvCxnSpPr>
        <p:spPr>
          <a:xfrm>
            <a:off x="3032521" y="5699512"/>
            <a:ext cx="959001" cy="1538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30" idx="3"/>
          </p:cNvCxnSpPr>
          <p:nvPr/>
        </p:nvCxnSpPr>
        <p:spPr>
          <a:xfrm flipV="1">
            <a:off x="5404107" y="5701100"/>
            <a:ext cx="1049719" cy="138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7550682" y="1844675"/>
            <a:ext cx="863600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743011" y="1844675"/>
            <a:ext cx="825439" cy="914400"/>
          </a:xfrm>
          <a:prstGeom prst="rect">
            <a:avLst/>
          </a:prstGeom>
          <a:solidFill>
            <a:schemeClr val="accent1">
              <a:lumMod val="60000"/>
              <a:lumOff val="40000"/>
              <a:alpha val="76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16390" name="Line 6"/>
          <p:cNvSpPr>
            <a:spLocks noChangeShapeType="1"/>
          </p:cNvSpPr>
          <p:nvPr/>
        </p:nvSpPr>
        <p:spPr bwMode="auto">
          <a:xfrm>
            <a:off x="1568450" y="2396195"/>
            <a:ext cx="60071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7779016" y="2105025"/>
            <a:ext cx="4069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pl-PL" sz="2400" dirty="0" smtClean="0"/>
              <a:t>D</a:t>
            </a:r>
            <a:endParaRPr lang="en-US" sz="2400" dirty="0"/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924444" y="2105026"/>
            <a:ext cx="5356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pl-PL" sz="2400" dirty="0" smtClean="0"/>
              <a:t>P</a:t>
            </a:r>
            <a:endParaRPr lang="en-US" sz="2400" dirty="0"/>
          </a:p>
        </p:txBody>
      </p:sp>
      <p:graphicFrame>
        <p:nvGraphicFramePr>
          <p:cNvPr id="25" name="Object 24"/>
          <p:cNvGraphicFramePr>
            <a:graphicFrameLocks noChangeAspect="1"/>
          </p:cNvGraphicFramePr>
          <p:nvPr/>
        </p:nvGraphicFramePr>
        <p:xfrm>
          <a:off x="4514850" y="3346450"/>
          <a:ext cx="114300" cy="165100"/>
        </p:xfrm>
        <a:graphic>
          <a:graphicData uri="http://schemas.openxmlformats.org/presentationml/2006/ole">
            <p:oleObj spid="_x0000_s112642" name="Equation" r:id="rId4" imgW="114300" imgH="165100" progId="Equation.DSMT4">
              <p:embed/>
            </p:oleObj>
          </a:graphicData>
        </a:graphic>
      </p:graphicFrame>
      <p:sp>
        <p:nvSpPr>
          <p:cNvPr id="27" name="Rectangle 5"/>
          <p:cNvSpPr>
            <a:spLocks noChangeArrowheads="1"/>
          </p:cNvSpPr>
          <p:nvPr/>
        </p:nvSpPr>
        <p:spPr bwMode="auto">
          <a:xfrm>
            <a:off x="149714" y="4103021"/>
            <a:ext cx="1549460" cy="10255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>
                <a:latin typeface="Book Antiqua" pitchFamily="-111" charset="0"/>
              </a:rPr>
              <a:t>Number of</a:t>
            </a:r>
            <a:r>
              <a:rPr lang="en-US" sz="1400" b="1" dirty="0" smtClean="0">
                <a:latin typeface="Book Antiqua" pitchFamily="-111" charset="0"/>
              </a:rPr>
              <a:t>  the </a:t>
            </a:r>
            <a:r>
              <a:rPr lang="en-US" sz="1400" b="1" dirty="0" smtClean="0">
                <a:latin typeface="Book Antiqua" pitchFamily="-111" charset="0"/>
                <a:sym typeface="Mathematica1" pitchFamily="2" charset="2"/>
              </a:rPr>
              <a:t>β</a:t>
            </a:r>
            <a:r>
              <a:rPr lang="en-US" sz="1400" b="1" dirty="0" smtClean="0">
                <a:latin typeface="Book Antiqua" pitchFamily="-111" charset="0"/>
              </a:rPr>
              <a:t> </a:t>
            </a:r>
            <a:endParaRPr lang="pl-PL" sz="1400" b="1" dirty="0">
              <a:latin typeface="Book Antiqua" pitchFamily="-111" charset="0"/>
            </a:endParaRPr>
          </a:p>
          <a:p>
            <a:pPr algn="ctr">
              <a:lnSpc>
                <a:spcPct val="90000"/>
              </a:lnSpc>
            </a:pPr>
            <a:r>
              <a:rPr lang="en-US" sz="1400" b="1" dirty="0">
                <a:latin typeface="Book Antiqua" pitchFamily="-111" charset="0"/>
              </a:rPr>
              <a:t>neutrinos with </a:t>
            </a:r>
            <a:endParaRPr lang="pl-PL" sz="1400" b="1" dirty="0">
              <a:latin typeface="Book Antiqua" pitchFamily="-111" charset="0"/>
            </a:endParaRPr>
          </a:p>
          <a:p>
            <a:pPr algn="ctr">
              <a:lnSpc>
                <a:spcPct val="90000"/>
              </a:lnSpc>
            </a:pPr>
            <a:r>
              <a:rPr lang="en-US" sz="1400" b="1" dirty="0">
                <a:latin typeface="Book Antiqua" pitchFamily="-111" charset="0"/>
              </a:rPr>
              <a:t>energy E</a:t>
            </a:r>
            <a:r>
              <a:rPr lang="pl-PL" sz="1400" b="1" dirty="0">
                <a:latin typeface="Book Antiqua" pitchFamily="-111" charset="0"/>
              </a:rPr>
              <a:t>,</a:t>
            </a:r>
            <a:r>
              <a:rPr lang="en-US" sz="1400" b="1" dirty="0">
                <a:latin typeface="Book Antiqua" pitchFamily="-111" charset="0"/>
              </a:rPr>
              <a:t> which </a:t>
            </a:r>
          </a:p>
          <a:p>
            <a:pPr algn="ctr">
              <a:lnSpc>
                <a:spcPct val="90000"/>
              </a:lnSpc>
            </a:pPr>
            <a:r>
              <a:rPr lang="en-US" sz="1400" b="1" dirty="0">
                <a:latin typeface="Book Antiqua" pitchFamily="-111" charset="0"/>
              </a:rPr>
              <a:t>reach detector</a:t>
            </a:r>
            <a:endParaRPr lang="pl-PL" sz="1400" b="1" dirty="0">
              <a:latin typeface="Book Antiqua" pitchFamily="-111" charset="0"/>
            </a:endParaRPr>
          </a:p>
          <a:p>
            <a:pPr algn="ctr">
              <a:lnSpc>
                <a:spcPct val="90000"/>
              </a:lnSpc>
            </a:pPr>
            <a:r>
              <a:rPr lang="en-US" sz="1400" b="1" dirty="0">
                <a:latin typeface="Book Antiqua" pitchFamily="-111" charset="0"/>
              </a:rPr>
              <a:t> in a unit time </a:t>
            </a:r>
          </a:p>
        </p:txBody>
      </p:sp>
      <p:graphicFrame>
        <p:nvGraphicFramePr>
          <p:cNvPr id="331780" name="Object 4"/>
          <p:cNvGraphicFramePr>
            <a:graphicFrameLocks noChangeAspect="1"/>
          </p:cNvGraphicFramePr>
          <p:nvPr/>
        </p:nvGraphicFramePr>
        <p:xfrm>
          <a:off x="0" y="3114922"/>
          <a:ext cx="8902089" cy="793255"/>
        </p:xfrm>
        <a:graphic>
          <a:graphicData uri="http://schemas.openxmlformats.org/presentationml/2006/ole">
            <p:oleObj spid="_x0000_s112643" name="Equation" r:id="rId5" imgW="2565400" imgH="228600" progId="Equation.DSMT4">
              <p:embed/>
            </p:oleObj>
          </a:graphicData>
        </a:graphic>
      </p:graphicFrame>
      <p:sp>
        <p:nvSpPr>
          <p:cNvPr id="29" name="Text Box 6"/>
          <p:cNvSpPr txBox="1">
            <a:spLocks noChangeArrowheads="1"/>
          </p:cNvSpPr>
          <p:nvPr/>
        </p:nvSpPr>
        <p:spPr bwMode="auto">
          <a:xfrm>
            <a:off x="2884098" y="4103021"/>
            <a:ext cx="1023104" cy="788934"/>
          </a:xfrm>
          <a:prstGeom prst="rect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90000" dir="5400000" sy="-100000" algn="bl" rotWithShape="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sz="1400" b="1" dirty="0">
                <a:latin typeface="Book Antiqua" pitchFamily="-111" charset="0"/>
              </a:rPr>
              <a:t>Density of the</a:t>
            </a:r>
            <a:r>
              <a:rPr lang="en-US" sz="1400" b="1" dirty="0" smtClean="0">
                <a:latin typeface="Book Antiqua" pitchFamily="-111" charset="0"/>
              </a:rPr>
              <a:t> </a:t>
            </a:r>
            <a:r>
              <a:rPr lang="en-US" sz="1400" b="1" dirty="0" smtClean="0">
                <a:latin typeface="Book Antiqua" pitchFamily="-111" charset="0"/>
                <a:sym typeface="Mathematica1" pitchFamily="2" charset="2"/>
              </a:rPr>
              <a:t>α</a:t>
            </a:r>
            <a:r>
              <a:rPr lang="en-US" sz="1400" b="1" dirty="0" smtClean="0">
                <a:latin typeface="Book Antiqua" pitchFamily="-111" charset="0"/>
                <a:sym typeface="Mathematica1" pitchFamily="2" charset="2"/>
              </a:rPr>
              <a:t> </a:t>
            </a:r>
            <a:r>
              <a:rPr lang="en-US" sz="1400" b="1" dirty="0" smtClean="0">
                <a:latin typeface="Book Antiqua" pitchFamily="-111" charset="0"/>
              </a:rPr>
              <a:t>initial neutrinos</a:t>
            </a:r>
            <a:endParaRPr lang="en-US" sz="1400" b="1" dirty="0">
              <a:latin typeface="Book Antiqua" pitchFamily="-111" charset="0"/>
              <a:sym typeface="Mathematica1" pitchFamily="2" charset="2"/>
            </a:endParaRPr>
          </a:p>
        </p:txBody>
      </p:sp>
      <p:sp>
        <p:nvSpPr>
          <p:cNvPr id="30" name="Rectangle 7"/>
          <p:cNvSpPr>
            <a:spLocks noChangeArrowheads="1"/>
          </p:cNvSpPr>
          <p:nvPr/>
        </p:nvSpPr>
        <p:spPr bwMode="auto">
          <a:xfrm>
            <a:off x="4127700" y="4103021"/>
            <a:ext cx="2204968" cy="6159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>
                <a:latin typeface="Book Antiqua" pitchFamily="-111" charset="0"/>
              </a:rPr>
              <a:t>Probability of</a:t>
            </a:r>
            <a:r>
              <a:rPr lang="pl-PL" sz="1400" b="1" dirty="0" smtClean="0">
                <a:latin typeface="Book Antiqua" pitchFamily="-111" charset="0"/>
              </a:rPr>
              <a:t> </a:t>
            </a:r>
            <a:r>
              <a:rPr lang="en-US" sz="1400" b="1" dirty="0" smtClean="0">
                <a:latin typeface="Book Antiqua" pitchFamily="-111" charset="0"/>
              </a:rPr>
              <a:t> </a:t>
            </a:r>
            <a:r>
              <a:rPr lang="en-US" sz="1400" b="1" dirty="0" smtClean="0">
                <a:latin typeface="Book Antiqua" pitchFamily="-111" charset="0"/>
              </a:rPr>
              <a:t>the</a:t>
            </a:r>
            <a:r>
              <a:rPr lang="en-US" sz="1400" b="1" dirty="0" smtClean="0">
                <a:latin typeface="Book Antiqua" pitchFamily="-111" charset="0"/>
                <a:sym typeface="Mathematica1" pitchFamily="2" charset="2"/>
              </a:rPr>
              <a:t>α</a:t>
            </a:r>
            <a:r>
              <a:rPr lang="en-US" sz="1400" b="1" dirty="0" smtClean="0">
                <a:latin typeface="Book Antiqua" pitchFamily="-111" charset="0"/>
                <a:sym typeface="Mathematica1" pitchFamily="2" charset="2"/>
              </a:rPr>
              <a:t> </a:t>
            </a:r>
            <a:r>
              <a:rPr lang="en-US" sz="1400" b="1" dirty="0">
                <a:latin typeface="Book Antiqua" pitchFamily="-111" charset="0"/>
                <a:sym typeface="Mathematica1" pitchFamily="2" charset="2"/>
              </a:rPr>
              <a:t>to </a:t>
            </a:r>
            <a:r>
              <a:rPr lang="en-US" sz="1400" b="1" dirty="0">
                <a:latin typeface="Book Antiqua" pitchFamily="-111" charset="0"/>
                <a:sym typeface="Mathematica1" pitchFamily="2" charset="2"/>
              </a:rPr>
              <a:t>β</a:t>
            </a:r>
            <a:r>
              <a:rPr lang="pl-PL" sz="1400" b="1" dirty="0">
                <a:latin typeface="Book Antiqua" pitchFamily="-111" charset="0"/>
                <a:sym typeface="Mathematica1" pitchFamily="2" charset="2"/>
              </a:rPr>
              <a:t> </a:t>
            </a:r>
          </a:p>
          <a:p>
            <a:pPr algn="ctr">
              <a:lnSpc>
                <a:spcPct val="90000"/>
              </a:lnSpc>
            </a:pPr>
            <a:r>
              <a:rPr lang="en-US" sz="1400" b="1" dirty="0">
                <a:latin typeface="Book Antiqua" pitchFamily="-111" charset="0"/>
                <a:sym typeface="Mathematica1" pitchFamily="2" charset="2"/>
              </a:rPr>
              <a:t> </a:t>
            </a:r>
            <a:r>
              <a:rPr lang="en-US" sz="1400" b="1" dirty="0">
                <a:latin typeface="Book Antiqua" pitchFamily="-111" charset="0"/>
              </a:rPr>
              <a:t>neutrino </a:t>
            </a:r>
            <a:endParaRPr lang="en-US" sz="1400" b="1" dirty="0">
              <a:latin typeface="Book Antiqua" pitchFamily="-111" charset="0"/>
              <a:sym typeface="Mathematica1" pitchFamily="2" charset="2"/>
            </a:endParaRPr>
          </a:p>
          <a:p>
            <a:pPr algn="ctr">
              <a:lnSpc>
                <a:spcPct val="90000"/>
              </a:lnSpc>
            </a:pPr>
            <a:r>
              <a:rPr lang="en-US" sz="1400" b="1" dirty="0">
                <a:latin typeface="Book Antiqua" pitchFamily="-111" charset="0"/>
                <a:sym typeface="Mathematica1" pitchFamily="2" charset="2"/>
              </a:rPr>
              <a:t> conversion</a:t>
            </a:r>
          </a:p>
        </p:txBody>
      </p:sp>
      <p:sp>
        <p:nvSpPr>
          <p:cNvPr id="31" name="Rectangle 9"/>
          <p:cNvSpPr>
            <a:spLocks noChangeArrowheads="1"/>
          </p:cNvSpPr>
          <p:nvPr/>
        </p:nvSpPr>
        <p:spPr bwMode="auto">
          <a:xfrm>
            <a:off x="6535414" y="4103021"/>
            <a:ext cx="1243602" cy="6159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marL="180000" algn="ctr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400" b="1" dirty="0">
                <a:latin typeface="Book Antiqua" pitchFamily="-111" charset="0"/>
              </a:rPr>
              <a:t>Detection</a:t>
            </a:r>
            <a:r>
              <a:rPr lang="en-US" sz="1400" b="1" dirty="0" smtClean="0">
                <a:latin typeface="Book Antiqua" pitchFamily="-111" charset="0"/>
              </a:rPr>
              <a:t> cross </a:t>
            </a:r>
            <a:r>
              <a:rPr lang="en-US" sz="1400" b="1" dirty="0">
                <a:latin typeface="Book Antiqua" pitchFamily="-111" charset="0"/>
              </a:rPr>
              <a:t/>
            </a:r>
            <a:br>
              <a:rPr lang="en-US" sz="1400" b="1" dirty="0">
                <a:latin typeface="Book Antiqua" pitchFamily="-111" charset="0"/>
              </a:rPr>
            </a:br>
            <a:r>
              <a:rPr lang="en-US" sz="1400" b="1" dirty="0" smtClean="0">
                <a:latin typeface="Book Antiqua" pitchFamily="-111" charset="0"/>
              </a:rPr>
              <a:t>section of</a:t>
            </a:r>
            <a:r>
              <a:rPr lang="en-US" sz="1400" b="1" dirty="0" smtClean="0">
                <a:latin typeface="Book Antiqua" pitchFamily="-111" charset="0"/>
              </a:rPr>
              <a:t/>
            </a:r>
            <a:br>
              <a:rPr lang="en-US" sz="1400" b="1" dirty="0" smtClean="0">
                <a:latin typeface="Book Antiqua" pitchFamily="-111" charset="0"/>
              </a:rPr>
            </a:br>
            <a:r>
              <a:rPr lang="en-US" sz="1400" b="1" dirty="0" smtClean="0">
                <a:latin typeface="Book Antiqua" pitchFamily="-111" charset="0"/>
                <a:sym typeface="Mathematica1" pitchFamily="2" charset="2"/>
              </a:rPr>
              <a:t>β</a:t>
            </a:r>
            <a:r>
              <a:rPr lang="en-US" sz="1400" b="1" dirty="0" smtClean="0">
                <a:latin typeface="Book Antiqua" pitchFamily="-111" charset="0"/>
                <a:sym typeface="Mathematica1" pitchFamily="2" charset="2"/>
              </a:rPr>
              <a:t> neutrinos</a:t>
            </a:r>
            <a:endParaRPr lang="en-US" sz="1400" b="1" dirty="0">
              <a:latin typeface="Book Antiqua" pitchFamily="-111" charset="0"/>
              <a:sym typeface="Mathematica1" pitchFamily="2" charset="2"/>
            </a:endParaRPr>
          </a:p>
        </p:txBody>
      </p:sp>
      <p:sp>
        <p:nvSpPr>
          <p:cNvPr id="32" name="Rectangle 8"/>
          <p:cNvSpPr>
            <a:spLocks noChangeArrowheads="1"/>
          </p:cNvSpPr>
          <p:nvPr/>
        </p:nvSpPr>
        <p:spPr bwMode="auto">
          <a:xfrm>
            <a:off x="7920243" y="4064127"/>
            <a:ext cx="1093664" cy="13096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400" b="1" dirty="0">
                <a:latin typeface="Book Antiqua" pitchFamily="-111" charset="0"/>
              </a:rPr>
              <a:t>Number </a:t>
            </a:r>
          </a:p>
          <a:p>
            <a:pPr algn="ctr"/>
            <a:r>
              <a:rPr lang="en-US" sz="1400" b="1" dirty="0">
                <a:latin typeface="Book Antiqua" pitchFamily="-111" charset="0"/>
              </a:rPr>
              <a:t>of active </a:t>
            </a:r>
          </a:p>
          <a:p>
            <a:pPr algn="ctr"/>
            <a:r>
              <a:rPr lang="en-US" sz="1400" b="1" dirty="0" smtClean="0">
                <a:latin typeface="Book Antiqua" pitchFamily="-111" charset="0"/>
              </a:rPr>
              <a:t>scattering</a:t>
            </a:r>
            <a:endParaRPr lang="en-US" sz="1400" b="1" dirty="0">
              <a:latin typeface="Book Antiqua" pitchFamily="-111" charset="0"/>
            </a:endParaRPr>
          </a:p>
          <a:p>
            <a:pPr algn="ctr"/>
            <a:r>
              <a:rPr lang="en-US" sz="1400" b="1" dirty="0">
                <a:latin typeface="Book Antiqua" pitchFamily="-111" charset="0"/>
              </a:rPr>
              <a:t> centre</a:t>
            </a:r>
            <a:r>
              <a:rPr lang="pl-PL" sz="1400" b="1" dirty="0">
                <a:latin typeface="Book Antiqua" pitchFamily="-111" charset="0"/>
              </a:rPr>
              <a:t>s</a:t>
            </a:r>
            <a:r>
              <a:rPr lang="en-US" sz="1400" b="1" dirty="0">
                <a:latin typeface="Book Antiqua" pitchFamily="-111" charset="0"/>
              </a:rPr>
              <a:t>  </a:t>
            </a:r>
          </a:p>
          <a:p>
            <a:pPr algn="ctr"/>
            <a:r>
              <a:rPr lang="en-US" sz="1400" b="1" dirty="0">
                <a:latin typeface="Book Antiqua" pitchFamily="-111" charset="0"/>
              </a:rPr>
              <a:t>in a detector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02389" y="440640"/>
            <a:ext cx="831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b="1" dirty="0" smtClean="0">
                <a:solidFill>
                  <a:srgbClr val="FFFF00"/>
                </a:solidFill>
                <a:latin typeface="Arial"/>
                <a:cs typeface="Arial"/>
              </a:rPr>
              <a:t>Oscillation rate </a:t>
            </a:r>
            <a:r>
              <a:rPr lang="en-US" sz="2400" b="1" dirty="0" smtClean="0">
                <a:solidFill>
                  <a:srgbClr val="FFFF00"/>
                </a:solidFill>
                <a:latin typeface="Arial"/>
                <a:cs typeface="Arial"/>
              </a:rPr>
              <a:t>of neutrinos in a detector </a:t>
            </a:r>
            <a:r>
              <a:rPr lang="pl-PL" sz="2400" b="1" dirty="0" smtClean="0">
                <a:solidFill>
                  <a:srgbClr val="FFFF00"/>
                </a:solidFill>
                <a:latin typeface="Arial"/>
                <a:cs typeface="Arial"/>
              </a:rPr>
              <a:t>is </a:t>
            </a:r>
            <a:r>
              <a:rPr lang="en-US" sz="2400" b="1" dirty="0" smtClean="0">
                <a:solidFill>
                  <a:srgbClr val="FFFF00"/>
                </a:solidFill>
                <a:latin typeface="Arial"/>
                <a:cs typeface="Arial"/>
              </a:rPr>
              <a:t>described by the factorized formula </a:t>
            </a:r>
            <a:endParaRPr lang="en-US" sz="2400" b="1" dirty="0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278670" y="5918400"/>
            <a:ext cx="65003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b="1" dirty="0" smtClean="0">
                <a:solidFill>
                  <a:srgbClr val="FFFF00"/>
                </a:solidFill>
                <a:effectLst/>
                <a:latin typeface="Arial"/>
                <a:cs typeface="Arial"/>
              </a:rPr>
              <a:t>Oscillation rate is the same for Dirac and Majorana neutrinos</a:t>
            </a:r>
            <a:endParaRPr lang="en-IE" sz="2400" b="1" dirty="0">
              <a:solidFill>
                <a:srgbClr val="FFFF00"/>
              </a:solidFill>
              <a:effectLst/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829407" y="75168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E" dirty="0"/>
          </a:p>
        </p:txBody>
      </p:sp>
      <p:sp>
        <p:nvSpPr>
          <p:cNvPr id="24" name="TextBox 23"/>
          <p:cNvSpPr txBox="1"/>
          <p:nvPr/>
        </p:nvSpPr>
        <p:spPr>
          <a:xfrm>
            <a:off x="215991" y="417879"/>
            <a:ext cx="8720029" cy="36933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Aft>
                <a:spcPts val="2400"/>
              </a:spcAft>
            </a:pPr>
            <a:r>
              <a:rPr lang="en-GB" sz="2400" b="1" dirty="0" smtClean="0">
                <a:solidFill>
                  <a:srgbClr val="FFFF00"/>
                </a:solidFill>
              </a:rPr>
              <a:t>There are models which predict</a:t>
            </a:r>
          </a:p>
          <a:p>
            <a:pPr algn="ctr">
              <a:spcAft>
                <a:spcPts val="2400"/>
              </a:spcAft>
            </a:pPr>
            <a:r>
              <a:rPr lang="en-GB" sz="2400" b="1" dirty="0" smtClean="0">
                <a:solidFill>
                  <a:srgbClr val="FFFF00"/>
                </a:solidFill>
              </a:rPr>
              <a:t> Nonstandard neutrino Interaction (NI)</a:t>
            </a:r>
          </a:p>
          <a:p>
            <a:pPr algn="ctr">
              <a:spcAft>
                <a:spcPts val="2400"/>
              </a:spcAft>
            </a:pPr>
            <a:r>
              <a:rPr lang="en-GB" sz="2400" b="1" dirty="0" smtClean="0">
                <a:solidFill>
                  <a:srgbClr val="FFFF00"/>
                </a:solidFill>
              </a:rPr>
              <a:t> in the weak scale range, which can modify </a:t>
            </a:r>
          </a:p>
          <a:p>
            <a:pPr lvl="5">
              <a:spcAft>
                <a:spcPts val="2400"/>
              </a:spcAft>
              <a:buFont typeface="Wingdings" charset="2"/>
              <a:buChar char="v"/>
            </a:pPr>
            <a:r>
              <a:rPr lang="en-GB" sz="2400" b="1" dirty="0" smtClean="0">
                <a:solidFill>
                  <a:srgbClr val="FFFF00"/>
                </a:solidFill>
              </a:rPr>
              <a:t>neutrino production process, </a:t>
            </a:r>
          </a:p>
          <a:p>
            <a:pPr lvl="5">
              <a:spcAft>
                <a:spcPts val="1200"/>
              </a:spcAft>
              <a:buFont typeface="Wingdings" charset="2"/>
              <a:buChar char="v"/>
            </a:pPr>
            <a:r>
              <a:rPr lang="en-GB" sz="2400" b="1" dirty="0" smtClean="0">
                <a:solidFill>
                  <a:srgbClr val="FFFF00"/>
                </a:solidFill>
              </a:rPr>
              <a:t> oscillation inside matter, and</a:t>
            </a:r>
          </a:p>
          <a:p>
            <a:pPr lvl="5">
              <a:spcAft>
                <a:spcPts val="1200"/>
              </a:spcAft>
              <a:buFont typeface="Wingdings" charset="2"/>
              <a:buChar char="v"/>
            </a:pPr>
            <a:r>
              <a:rPr lang="en-GB" sz="2400" b="1" dirty="0" smtClean="0">
                <a:solidFill>
                  <a:srgbClr val="FFFF00"/>
                </a:solidFill>
              </a:rPr>
              <a:t> detection process  </a:t>
            </a:r>
            <a:endParaRPr lang="en-GB" sz="2400" b="1" dirty="0">
              <a:solidFill>
                <a:srgbClr val="FFFF00"/>
              </a:solidFill>
            </a:endParaRPr>
          </a:p>
        </p:txBody>
      </p:sp>
      <p:graphicFrame>
        <p:nvGraphicFramePr>
          <p:cNvPr id="27" name="Object 26"/>
          <p:cNvGraphicFramePr>
            <a:graphicFrameLocks noChangeAspect="1"/>
          </p:cNvGraphicFramePr>
          <p:nvPr/>
        </p:nvGraphicFramePr>
        <p:xfrm>
          <a:off x="4514850" y="3346450"/>
          <a:ext cx="114300" cy="165100"/>
        </p:xfrm>
        <a:graphic>
          <a:graphicData uri="http://schemas.openxmlformats.org/presentationml/2006/ole">
            <p:oleObj spid="_x0000_s114690" name="Equation" r:id="rId3" imgW="114300" imgH="165100" progId="Equation.DSMT4">
              <p:embed/>
            </p:oleObj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578857" y="4881600"/>
            <a:ext cx="7955419" cy="95410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What we should modify to describe future experiment with NI of neutrinos??</a:t>
            </a:r>
            <a:endParaRPr lang="en-GB" sz="28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1578" y="2540160"/>
            <a:ext cx="796576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FFFF00"/>
                </a:solidFill>
              </a:rPr>
              <a:t>E.g. do not worry about gauge symmetry, and take dimensional six operators -  </a:t>
            </a:r>
          </a:p>
          <a:p>
            <a:pPr algn="ctr"/>
            <a:r>
              <a:rPr lang="en-GB" sz="2400" dirty="0" smtClean="0">
                <a:solidFill>
                  <a:srgbClr val="FFFF00"/>
                </a:solidFill>
              </a:rPr>
              <a:t>four</a:t>
            </a:r>
            <a:r>
              <a:rPr lang="en-GB" sz="2400" dirty="0" smtClean="0">
                <a:solidFill>
                  <a:srgbClr val="FFFF00"/>
                </a:solidFill>
              </a:rPr>
              <a:t>-fermions </a:t>
            </a:r>
            <a:r>
              <a:rPr lang="en-GB" sz="2400" dirty="0" smtClean="0">
                <a:solidFill>
                  <a:srgbClr val="FFFF00"/>
                </a:solidFill>
              </a:rPr>
              <a:t>effective</a:t>
            </a:r>
            <a:r>
              <a:rPr lang="en-GB" sz="2400" dirty="0" smtClean="0">
                <a:solidFill>
                  <a:srgbClr val="FFFF00"/>
                </a:solidFill>
              </a:rPr>
              <a:t> Hamiltonian</a:t>
            </a:r>
            <a:endParaRPr lang="en-GB" sz="2400" dirty="0">
              <a:solidFill>
                <a:srgbClr val="FFFF00"/>
              </a:solidFill>
            </a:endParaRPr>
          </a:p>
        </p:txBody>
      </p:sp>
      <p:graphicFrame>
        <p:nvGraphicFramePr>
          <p:cNvPr id="379906" name="Object 2"/>
          <p:cNvGraphicFramePr>
            <a:graphicFrameLocks noChangeAspect="1"/>
          </p:cNvGraphicFramePr>
          <p:nvPr/>
        </p:nvGraphicFramePr>
        <p:xfrm>
          <a:off x="1145473" y="3740488"/>
          <a:ext cx="6907213" cy="1235075"/>
        </p:xfrm>
        <a:graphic>
          <a:graphicData uri="http://schemas.openxmlformats.org/presentationml/2006/ole">
            <p:oleObj spid="_x0000_s161794" name="Equation" r:id="rId3" imgW="3124200" imgH="558800" progId="Equation.DSMT4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97424" y="423360"/>
            <a:ext cx="86137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charset="2"/>
              <a:buChar char="v"/>
            </a:pPr>
            <a:r>
              <a:rPr lang="en-GB" sz="24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Models </a:t>
            </a:r>
            <a:r>
              <a:rPr lang="en-GB" sz="24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which try to resolve problem of neutrino mass</a:t>
            </a:r>
            <a:br>
              <a:rPr lang="en-GB" sz="24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en-GB" sz="24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   e.g. see-saw</a:t>
            </a:r>
          </a:p>
          <a:p>
            <a:pPr>
              <a:buFont typeface="Wingdings" charset="2"/>
              <a:buChar char="v"/>
            </a:pPr>
            <a:r>
              <a:rPr lang="en-GB" sz="24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Charged Higgs,</a:t>
            </a:r>
          </a:p>
          <a:p>
            <a:pPr>
              <a:buFont typeface="Wingdings" charset="2"/>
              <a:buChar char="v"/>
            </a:pPr>
            <a:r>
              <a:rPr lang="en-GB" sz="24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Right handed currents,</a:t>
            </a:r>
          </a:p>
          <a:p>
            <a:pPr>
              <a:buFont typeface="Wingdings" charset="2"/>
              <a:buChar char="v"/>
            </a:pPr>
            <a:r>
              <a:rPr lang="en-GB" sz="24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n-GB" sz="24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Supersymmetric</a:t>
            </a:r>
            <a:r>
              <a:rPr lang="en-GB" sz="24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models.</a:t>
            </a:r>
            <a:endParaRPr lang="en-GB" sz="24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7424" y="4975563"/>
            <a:ext cx="8406389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FFFF00"/>
                </a:solidFill>
              </a:rPr>
              <a:t>First suggestion that neutrino oscillation experiments are sensitive to three ingredients, the production process, the time evolution and the detection, which is impossible to separate  - in 1995    </a:t>
            </a:r>
            <a:endParaRPr lang="en-GB" sz="24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92811" y="6283613"/>
            <a:ext cx="2436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400" dirty="0" smtClean="0">
                <a:solidFill>
                  <a:srgbClr val="FF0000"/>
                </a:solidFill>
              </a:rPr>
              <a:t>Y. Grossman, Phys.Lett.B359,141(1995)</a:t>
            </a:r>
            <a:endParaRPr lang="en-IE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 flipH="1">
            <a:off x="2621949" y="523220"/>
            <a:ext cx="63978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/>
              <a:t>Neutrio masses are uknown- but are very small, experiments cannot obserwed neutrinos as mass eigenstates. But the mass basis          is well define. Such states are process independent.</a:t>
            </a:r>
            <a:endParaRPr lang="en-IE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621951" y="2746286"/>
            <a:ext cx="6397853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/>
              <a:t>Neutrinos are produced by charged current interaction. This process defines neutrino flavour. Such states are process dependent:</a:t>
            </a:r>
            <a:endParaRPr lang="en-IE" sz="2400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131795" y="849130"/>
            <a:ext cx="876926" cy="1876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urved Connector 22"/>
          <p:cNvCxnSpPr/>
          <p:nvPr/>
        </p:nvCxnSpPr>
        <p:spPr>
          <a:xfrm rot="16200000" flipV="1">
            <a:off x="950348" y="1399690"/>
            <a:ext cx="820799" cy="457901"/>
          </a:xfrm>
          <a:prstGeom prst="curvedConnector3">
            <a:avLst>
              <a:gd name="adj1" fmla="val 46842"/>
            </a:avLst>
          </a:prstGeom>
          <a:ln w="63500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Object 26"/>
          <p:cNvGraphicFramePr>
            <a:graphicFrameLocks noChangeAspect="1"/>
          </p:cNvGraphicFramePr>
          <p:nvPr/>
        </p:nvGraphicFramePr>
        <p:xfrm>
          <a:off x="4514850" y="3346450"/>
          <a:ext cx="114300" cy="165100"/>
        </p:xfrm>
        <a:graphic>
          <a:graphicData uri="http://schemas.openxmlformats.org/presentationml/2006/ole">
            <p:oleObj spid="_x0000_s162818" name="Equation" r:id="rId3" imgW="114300" imgH="165100" progId="Equation.DSMT4">
              <p:embed/>
            </p:oleObj>
          </a:graphicData>
        </a:graphic>
      </p:graphicFrame>
      <p:graphicFrame>
        <p:nvGraphicFramePr>
          <p:cNvPr id="410627" name="Object 3"/>
          <p:cNvGraphicFramePr>
            <a:graphicFrameLocks noChangeAspect="1"/>
          </p:cNvGraphicFramePr>
          <p:nvPr/>
        </p:nvGraphicFramePr>
        <p:xfrm>
          <a:off x="180970" y="225088"/>
          <a:ext cx="482696" cy="683820"/>
        </p:xfrm>
        <a:graphic>
          <a:graphicData uri="http://schemas.openxmlformats.org/presentationml/2006/ole">
            <p:oleObj spid="_x0000_s162819" name="Equation" r:id="rId4" imgW="152400" imgH="215900" progId="Equation.DSMT4">
              <p:embed/>
            </p:oleObj>
          </a:graphicData>
        </a:graphic>
      </p:graphicFrame>
      <p:cxnSp>
        <p:nvCxnSpPr>
          <p:cNvPr id="10" name="Straight Arrow Connector 9"/>
          <p:cNvCxnSpPr/>
          <p:nvPr/>
        </p:nvCxnSpPr>
        <p:spPr>
          <a:xfrm>
            <a:off x="319667" y="849130"/>
            <a:ext cx="812128" cy="1876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833727" y="791394"/>
            <a:ext cx="527020" cy="49081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cxnSp>
        <p:nvCxnSpPr>
          <p:cNvPr id="33" name="Straight Connector 32"/>
          <p:cNvCxnSpPr/>
          <p:nvPr/>
        </p:nvCxnSpPr>
        <p:spPr>
          <a:xfrm>
            <a:off x="319667" y="3060249"/>
            <a:ext cx="812128" cy="28620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10629" name="Object 5"/>
          <p:cNvGraphicFramePr>
            <a:graphicFrameLocks noChangeAspect="1"/>
          </p:cNvGraphicFramePr>
          <p:nvPr/>
        </p:nvGraphicFramePr>
        <p:xfrm>
          <a:off x="180970" y="2434933"/>
          <a:ext cx="482600" cy="684213"/>
        </p:xfrm>
        <a:graphic>
          <a:graphicData uri="http://schemas.openxmlformats.org/presentationml/2006/ole">
            <p:oleObj spid="_x0000_s162820" name="Equation" r:id="rId5" imgW="152400" imgH="215900" progId="Equation.DSMT4">
              <p:embed/>
            </p:oleObj>
          </a:graphicData>
        </a:graphic>
      </p:graphicFrame>
      <p:graphicFrame>
        <p:nvGraphicFramePr>
          <p:cNvPr id="410630" name="Object 6"/>
          <p:cNvGraphicFramePr>
            <a:graphicFrameLocks noChangeAspect="1"/>
          </p:cNvGraphicFramePr>
          <p:nvPr/>
        </p:nvGraphicFramePr>
        <p:xfrm>
          <a:off x="1731472" y="288364"/>
          <a:ext cx="420575" cy="560766"/>
        </p:xfrm>
        <a:graphic>
          <a:graphicData uri="http://schemas.openxmlformats.org/presentationml/2006/ole">
            <p:oleObj spid="_x0000_s162821" name="Equation" r:id="rId6" imgW="152400" imgH="203200" progId="Equation.DSMT4">
              <p:embed/>
            </p:oleObj>
          </a:graphicData>
        </a:graphic>
      </p:graphicFrame>
      <p:cxnSp>
        <p:nvCxnSpPr>
          <p:cNvPr id="37" name="Curved Connector 36"/>
          <p:cNvCxnSpPr/>
          <p:nvPr/>
        </p:nvCxnSpPr>
        <p:spPr>
          <a:xfrm rot="16200000" flipV="1">
            <a:off x="803070" y="3675179"/>
            <a:ext cx="1115358" cy="457901"/>
          </a:xfrm>
          <a:prstGeom prst="curvedConnector3">
            <a:avLst>
              <a:gd name="adj1" fmla="val 50000"/>
            </a:avLst>
          </a:prstGeom>
          <a:ln w="63500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1131800" y="3060249"/>
            <a:ext cx="1020247" cy="2862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1589698" y="1560991"/>
            <a:ext cx="848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 smtClean="0"/>
              <a:t>CC</a:t>
            </a:r>
            <a:endParaRPr lang="en-IE" dirty="0"/>
          </a:p>
        </p:txBody>
      </p:sp>
      <p:sp>
        <p:nvSpPr>
          <p:cNvPr id="43" name="TextBox 42"/>
          <p:cNvSpPr txBox="1"/>
          <p:nvPr/>
        </p:nvSpPr>
        <p:spPr>
          <a:xfrm>
            <a:off x="1589698" y="3898069"/>
            <a:ext cx="696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 smtClean="0"/>
              <a:t>CC</a:t>
            </a:r>
            <a:endParaRPr lang="en-IE" dirty="0"/>
          </a:p>
        </p:txBody>
      </p:sp>
      <p:graphicFrame>
        <p:nvGraphicFramePr>
          <p:cNvPr id="410631" name="Object 7"/>
          <p:cNvGraphicFramePr>
            <a:graphicFrameLocks noChangeAspect="1"/>
          </p:cNvGraphicFramePr>
          <p:nvPr/>
        </p:nvGraphicFramePr>
        <p:xfrm>
          <a:off x="6553201" y="1282205"/>
          <a:ext cx="513692" cy="394195"/>
        </p:xfrm>
        <a:graphic>
          <a:graphicData uri="http://schemas.openxmlformats.org/presentationml/2006/ole">
            <p:oleObj spid="_x0000_s162822" name="Equation" r:id="rId7" imgW="254000" imgH="241300" progId="Equation.DSMT4">
              <p:embed/>
            </p:oleObj>
          </a:graphicData>
        </a:graphic>
      </p:graphicFrame>
      <p:cxnSp>
        <p:nvCxnSpPr>
          <p:cNvPr id="49" name="Straight Connector 48"/>
          <p:cNvCxnSpPr/>
          <p:nvPr/>
        </p:nvCxnSpPr>
        <p:spPr>
          <a:xfrm>
            <a:off x="319667" y="5270400"/>
            <a:ext cx="812128" cy="4492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V="1">
            <a:off x="1131795" y="5270400"/>
            <a:ext cx="1020252" cy="4492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urved Connector 52"/>
          <p:cNvCxnSpPr/>
          <p:nvPr/>
        </p:nvCxnSpPr>
        <p:spPr>
          <a:xfrm rot="5400000" flipH="1" flipV="1">
            <a:off x="228931" y="5810418"/>
            <a:ext cx="993599" cy="812127"/>
          </a:xfrm>
          <a:prstGeom prst="curvedConnector3">
            <a:avLst>
              <a:gd name="adj1" fmla="val 50000"/>
            </a:avLst>
          </a:prstGeom>
          <a:ln w="63500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Oval 49"/>
          <p:cNvSpPr/>
          <p:nvPr/>
        </p:nvSpPr>
        <p:spPr>
          <a:xfrm>
            <a:off x="902851" y="5439028"/>
            <a:ext cx="554528" cy="46531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000" dirty="0" smtClean="0">
                <a:solidFill>
                  <a:srgbClr val="000000"/>
                </a:solidFill>
              </a:rPr>
              <a:t>D</a:t>
            </a:r>
            <a:endParaRPr lang="en-IE" sz="2000" dirty="0">
              <a:solidFill>
                <a:srgbClr val="000000"/>
              </a:solidFill>
            </a:endParaRPr>
          </a:p>
        </p:txBody>
      </p:sp>
      <p:graphicFrame>
        <p:nvGraphicFramePr>
          <p:cNvPr id="410635" name="Object 11"/>
          <p:cNvGraphicFramePr>
            <a:graphicFrameLocks noChangeAspect="1"/>
          </p:cNvGraphicFramePr>
          <p:nvPr/>
        </p:nvGraphicFramePr>
        <p:xfrm>
          <a:off x="4187892" y="4059369"/>
          <a:ext cx="2500877" cy="804880"/>
        </p:xfrm>
        <a:graphic>
          <a:graphicData uri="http://schemas.openxmlformats.org/presentationml/2006/ole">
            <p:oleObj spid="_x0000_s162823" name="Equation" r:id="rId8" imgW="1104900" imgH="355600" progId="Equation.DSMT4">
              <p:embed/>
            </p:oleObj>
          </a:graphicData>
        </a:graphic>
      </p:graphicFrame>
      <p:graphicFrame>
        <p:nvGraphicFramePr>
          <p:cNvPr id="410636" name="Object 12"/>
          <p:cNvGraphicFramePr>
            <a:graphicFrameLocks noChangeAspect="1"/>
          </p:cNvGraphicFramePr>
          <p:nvPr/>
        </p:nvGraphicFramePr>
        <p:xfrm>
          <a:off x="1589698" y="2373136"/>
          <a:ext cx="542458" cy="687113"/>
        </p:xfrm>
        <a:graphic>
          <a:graphicData uri="http://schemas.openxmlformats.org/presentationml/2006/ole">
            <p:oleObj spid="_x0000_s162824" name="Equation" r:id="rId9" imgW="190500" imgH="241300" progId="Equation.DSMT4">
              <p:embed/>
            </p:oleObj>
          </a:graphicData>
        </a:graphic>
      </p:graphicFrame>
      <p:sp>
        <p:nvSpPr>
          <p:cNvPr id="58" name="TextBox 57"/>
          <p:cNvSpPr txBox="1"/>
          <p:nvPr/>
        </p:nvSpPr>
        <p:spPr>
          <a:xfrm>
            <a:off x="2621951" y="5073349"/>
            <a:ext cx="6397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/>
              <a:t>Detection process measures different state – the detection flavour neutrino states:</a:t>
            </a:r>
            <a:endParaRPr lang="en-IE" sz="2400" dirty="0"/>
          </a:p>
        </p:txBody>
      </p:sp>
      <p:graphicFrame>
        <p:nvGraphicFramePr>
          <p:cNvPr id="410637" name="Object 13"/>
          <p:cNvGraphicFramePr>
            <a:graphicFrameLocks noChangeAspect="1"/>
          </p:cNvGraphicFramePr>
          <p:nvPr/>
        </p:nvGraphicFramePr>
        <p:xfrm>
          <a:off x="4187892" y="5957280"/>
          <a:ext cx="2542367" cy="808935"/>
        </p:xfrm>
        <a:graphic>
          <a:graphicData uri="http://schemas.openxmlformats.org/presentationml/2006/ole">
            <p:oleObj spid="_x0000_s162825" name="Equation" r:id="rId10" imgW="1117600" imgH="355600" progId="Equation.DSMT4">
              <p:embed/>
            </p:oleObj>
          </a:graphicData>
        </a:graphic>
      </p:graphicFrame>
      <p:graphicFrame>
        <p:nvGraphicFramePr>
          <p:cNvPr id="410639" name="Object 15"/>
          <p:cNvGraphicFramePr>
            <a:graphicFrameLocks noChangeAspect="1"/>
          </p:cNvGraphicFramePr>
          <p:nvPr/>
        </p:nvGraphicFramePr>
        <p:xfrm>
          <a:off x="145631" y="4639680"/>
          <a:ext cx="518036" cy="647545"/>
        </p:xfrm>
        <a:graphic>
          <a:graphicData uri="http://schemas.openxmlformats.org/presentationml/2006/ole">
            <p:oleObj spid="_x0000_s162826" name="Equation" r:id="rId11" imgW="203200" imgH="254000" progId="Equation.DSMT4">
              <p:embed/>
            </p:oleObj>
          </a:graphicData>
        </a:graphic>
      </p:graphicFrame>
      <p:graphicFrame>
        <p:nvGraphicFramePr>
          <p:cNvPr id="410640" name="Object 16"/>
          <p:cNvGraphicFramePr>
            <a:graphicFrameLocks noChangeAspect="1"/>
          </p:cNvGraphicFramePr>
          <p:nvPr/>
        </p:nvGraphicFramePr>
        <p:xfrm>
          <a:off x="1588561" y="4751494"/>
          <a:ext cx="420160" cy="687535"/>
        </p:xfrm>
        <a:graphic>
          <a:graphicData uri="http://schemas.openxmlformats.org/presentationml/2006/ole">
            <p:oleObj spid="_x0000_s162827" name="Equation" r:id="rId12" imgW="139700" imgH="228600" progId="Equation.DSMT4">
              <p:embed/>
            </p:oleObj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533401" y="6248400"/>
            <a:ext cx="827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 smtClean="0"/>
              <a:t>CC</a:t>
            </a:r>
            <a:endParaRPr lang="en-IE" dirty="0"/>
          </a:p>
        </p:txBody>
      </p:sp>
      <p:sp>
        <p:nvSpPr>
          <p:cNvPr id="32" name="Oval 31"/>
          <p:cNvSpPr/>
          <p:nvPr/>
        </p:nvSpPr>
        <p:spPr>
          <a:xfrm>
            <a:off x="902850" y="3128918"/>
            <a:ext cx="554528" cy="43506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bg1"/>
                </a:solidFill>
              </a:rPr>
              <a:t>P</a:t>
            </a:r>
            <a:endParaRPr lang="en-GB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1650" name="Object 2"/>
          <p:cNvGraphicFramePr>
            <a:graphicFrameLocks noChangeAspect="1"/>
          </p:cNvGraphicFramePr>
          <p:nvPr/>
        </p:nvGraphicFramePr>
        <p:xfrm>
          <a:off x="4582265" y="259200"/>
          <a:ext cx="4373760" cy="881280"/>
        </p:xfrm>
        <a:graphic>
          <a:graphicData uri="http://schemas.openxmlformats.org/presentationml/2006/ole">
            <p:oleObj spid="_x0000_s163842" name="Equation" r:id="rId3" imgW="1701800" imgH="342900" progId="Equation.DSMT4">
              <p:embed/>
            </p:oleObj>
          </a:graphicData>
        </a:graphic>
      </p:graphicFrame>
      <p:graphicFrame>
        <p:nvGraphicFramePr>
          <p:cNvPr id="411652" name="Object 4"/>
          <p:cNvGraphicFramePr>
            <a:graphicFrameLocks noChangeAspect="1"/>
          </p:cNvGraphicFramePr>
          <p:nvPr/>
        </p:nvGraphicFramePr>
        <p:xfrm>
          <a:off x="4582265" y="1276908"/>
          <a:ext cx="4373760" cy="896216"/>
        </p:xfrm>
        <a:graphic>
          <a:graphicData uri="http://schemas.openxmlformats.org/presentationml/2006/ole">
            <p:oleObj spid="_x0000_s163843" name="Equation" r:id="rId4" imgW="1727200" imgH="342900" progId="Equation.DSMT4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93749" y="259200"/>
            <a:ext cx="42593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/>
              <a:t>Production and detection </a:t>
            </a:r>
            <a:r>
              <a:rPr lang="en-IE" sz="2400" dirty="0" smtClean="0">
                <a:solidFill>
                  <a:srgbClr val="FF0000"/>
                </a:solidFill>
              </a:rPr>
              <a:t>flavour mixing matrices </a:t>
            </a:r>
            <a:r>
              <a:rPr lang="en-IE" sz="2400" dirty="0" smtClean="0"/>
              <a:t>are constucted from production and detection interaction Hamiltonians  </a:t>
            </a:r>
            <a:endParaRPr lang="en-IE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613416" y="2538603"/>
            <a:ext cx="77843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>
                <a:solidFill>
                  <a:schemeClr val="accent1">
                    <a:lumMod val="75000"/>
                  </a:schemeClr>
                </a:solidFill>
              </a:rPr>
              <a:t>The probability of finding neutrinos in a         states in the original          beam at the time t is given by</a:t>
            </a:r>
            <a:endParaRPr lang="en-IE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11654" name="Object 6"/>
          <p:cNvGraphicFramePr>
            <a:graphicFrameLocks noChangeAspect="1"/>
          </p:cNvGraphicFramePr>
          <p:nvPr/>
        </p:nvGraphicFramePr>
        <p:xfrm>
          <a:off x="1752600" y="2937600"/>
          <a:ext cx="525463" cy="432663"/>
        </p:xfrm>
        <a:graphic>
          <a:graphicData uri="http://schemas.openxmlformats.org/presentationml/2006/ole">
            <p:oleObj spid="_x0000_s163844" name="Equation" r:id="rId5" imgW="304800" imgH="279400" progId="Equation.DSMT4">
              <p:embed/>
            </p:oleObj>
          </a:graphicData>
        </a:graphic>
      </p:graphicFrame>
      <p:graphicFrame>
        <p:nvGraphicFramePr>
          <p:cNvPr id="411655" name="Object 7"/>
          <p:cNvGraphicFramePr>
            <a:graphicFrameLocks noChangeAspect="1"/>
          </p:cNvGraphicFramePr>
          <p:nvPr/>
        </p:nvGraphicFramePr>
        <p:xfrm>
          <a:off x="1458298" y="3519540"/>
          <a:ext cx="4605500" cy="1019250"/>
        </p:xfrm>
        <a:graphic>
          <a:graphicData uri="http://schemas.openxmlformats.org/presentationml/2006/ole">
            <p:oleObj spid="_x0000_s163845" name="Equation" r:id="rId6" imgW="1549400" imgH="342900" progId="Equation.DSMT4">
              <p:embed/>
            </p:oleObj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293750" y="4872960"/>
            <a:ext cx="4898686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E" sz="2400" dirty="0" smtClean="0"/>
              <a:t>Two kinds of such approaches </a:t>
            </a:r>
          </a:p>
          <a:p>
            <a:pPr algn="r"/>
            <a:r>
              <a:rPr lang="en-IE" sz="2400" dirty="0" smtClean="0"/>
              <a:t>using the necessary language</a:t>
            </a:r>
          </a:p>
          <a:p>
            <a:pPr algn="r">
              <a:spcAft>
                <a:spcPts val="1800"/>
              </a:spcAft>
            </a:pPr>
            <a:r>
              <a:rPr lang="en-IE" sz="2400" dirty="0" smtClean="0"/>
              <a:t>of wave packets</a:t>
            </a:r>
          </a:p>
          <a:p>
            <a:pPr algn="r">
              <a:spcAft>
                <a:spcPts val="1800"/>
              </a:spcAft>
            </a:pPr>
            <a:r>
              <a:rPr lang="en-IE" sz="2400" dirty="0" smtClean="0"/>
              <a:t>are possible to find in the literature</a:t>
            </a:r>
            <a:endParaRPr lang="en-IE" sz="2400" dirty="0"/>
          </a:p>
        </p:txBody>
      </p:sp>
      <p:sp>
        <p:nvSpPr>
          <p:cNvPr id="14" name="Rectangle 13"/>
          <p:cNvSpPr/>
          <p:nvPr/>
        </p:nvSpPr>
        <p:spPr>
          <a:xfrm>
            <a:off x="5296112" y="5719680"/>
            <a:ext cx="33208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400" dirty="0" smtClean="0">
                <a:solidFill>
                  <a:srgbClr val="FF0000"/>
                </a:solidFill>
              </a:rPr>
              <a:t>Kayser(81),Giunti,Kim,Lee(91),Rich(93)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296112" y="6238081"/>
            <a:ext cx="3101637" cy="522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400" dirty="0" smtClean="0">
                <a:solidFill>
                  <a:srgbClr val="FF0000"/>
                </a:solidFill>
              </a:rPr>
              <a:t>Grimus and Stckinger(96), MZ(98) Cardall(00), Giunti(02), Beuthe(03)</a:t>
            </a:r>
          </a:p>
          <a:p>
            <a:pPr>
              <a:spcBef>
                <a:spcPct val="50000"/>
              </a:spcBef>
            </a:pPr>
            <a:endParaRPr lang="en-US" sz="1400" dirty="0">
              <a:solidFill>
                <a:srgbClr val="FF0000"/>
              </a:solidFill>
            </a:endParaRPr>
          </a:p>
        </p:txBody>
      </p:sp>
      <p:graphicFrame>
        <p:nvGraphicFramePr>
          <p:cNvPr id="411658" name="Object 10"/>
          <p:cNvGraphicFramePr>
            <a:graphicFrameLocks noChangeAspect="1"/>
          </p:cNvGraphicFramePr>
          <p:nvPr/>
        </p:nvGraphicFramePr>
        <p:xfrm>
          <a:off x="5638800" y="2538603"/>
          <a:ext cx="581755" cy="503660"/>
        </p:xfrm>
        <a:graphic>
          <a:graphicData uri="http://schemas.openxmlformats.org/presentationml/2006/ole">
            <p:oleObj spid="_x0000_s163846" name="Equation" r:id="rId7" imgW="304800" imgH="2794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6"/>
          <p:cNvSpPr>
            <a:spLocks noChangeArrowheads="1"/>
          </p:cNvSpPr>
          <p:nvPr/>
        </p:nvSpPr>
        <p:spPr bwMode="auto">
          <a:xfrm>
            <a:off x="468313" y="2133600"/>
            <a:ext cx="914400" cy="8636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4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05838" y="6453188"/>
            <a:ext cx="431801" cy="365125"/>
          </a:xfrm>
        </p:spPr>
        <p:txBody>
          <a:bodyPr/>
          <a:lstStyle/>
          <a:p>
            <a:fld id="{AA3AFC87-90A6-6C44-BCA0-63AE328D991E}" type="slidenum">
              <a:rPr lang="pl-PL"/>
              <a:pPr/>
              <a:t>49</a:t>
            </a:fld>
            <a:endParaRPr lang="pl-PL" dirty="0"/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468313" y="2133600"/>
            <a:ext cx="914400" cy="8636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29703" name="Line 7"/>
          <p:cNvSpPr>
            <a:spLocks noChangeShapeType="1"/>
          </p:cNvSpPr>
          <p:nvPr/>
        </p:nvSpPr>
        <p:spPr bwMode="auto">
          <a:xfrm flipV="1">
            <a:off x="468313" y="1916113"/>
            <a:ext cx="647700" cy="2174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 flipV="1">
            <a:off x="1403350" y="1916113"/>
            <a:ext cx="504825" cy="2174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>
            <a:off x="1908175" y="1916113"/>
            <a:ext cx="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29707" name="Line 11"/>
          <p:cNvSpPr>
            <a:spLocks noChangeShapeType="1"/>
          </p:cNvSpPr>
          <p:nvPr/>
        </p:nvSpPr>
        <p:spPr bwMode="auto">
          <a:xfrm flipV="1">
            <a:off x="1403350" y="2708275"/>
            <a:ext cx="504825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29709" name="Line 13"/>
          <p:cNvSpPr>
            <a:spLocks noChangeShapeType="1"/>
          </p:cNvSpPr>
          <p:nvPr/>
        </p:nvSpPr>
        <p:spPr bwMode="auto">
          <a:xfrm>
            <a:off x="1116013" y="1916113"/>
            <a:ext cx="7905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29710" name="Text Box 14"/>
          <p:cNvSpPr txBox="1">
            <a:spLocks noChangeArrowheads="1"/>
          </p:cNvSpPr>
          <p:nvPr/>
        </p:nvSpPr>
        <p:spPr bwMode="auto">
          <a:xfrm>
            <a:off x="791369" y="2189955"/>
            <a:ext cx="360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pl-PL" b="1" baseline="0" dirty="0"/>
              <a:t>P</a:t>
            </a:r>
            <a:endParaRPr lang="en-US" b="1" baseline="0" dirty="0"/>
          </a:p>
        </p:txBody>
      </p:sp>
      <p:sp>
        <p:nvSpPr>
          <p:cNvPr id="29715" name="Line 19"/>
          <p:cNvSpPr>
            <a:spLocks noChangeShapeType="1"/>
          </p:cNvSpPr>
          <p:nvPr/>
        </p:nvSpPr>
        <p:spPr bwMode="auto">
          <a:xfrm flipV="1">
            <a:off x="7308056" y="3244850"/>
            <a:ext cx="504032" cy="21986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29716" name="Line 20"/>
          <p:cNvSpPr>
            <a:spLocks noChangeShapeType="1"/>
          </p:cNvSpPr>
          <p:nvPr/>
        </p:nvSpPr>
        <p:spPr bwMode="auto">
          <a:xfrm flipV="1">
            <a:off x="8316118" y="3244850"/>
            <a:ext cx="57467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29717" name="Line 21"/>
          <p:cNvSpPr>
            <a:spLocks noChangeShapeType="1"/>
          </p:cNvSpPr>
          <p:nvPr/>
        </p:nvSpPr>
        <p:spPr bwMode="auto">
          <a:xfrm>
            <a:off x="8890793" y="3244850"/>
            <a:ext cx="0" cy="865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29718" name="Line 22"/>
          <p:cNvSpPr>
            <a:spLocks noChangeShapeType="1"/>
          </p:cNvSpPr>
          <p:nvPr/>
        </p:nvSpPr>
        <p:spPr bwMode="auto">
          <a:xfrm flipV="1">
            <a:off x="8316913" y="4110037"/>
            <a:ext cx="574675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29719" name="Line 23"/>
          <p:cNvSpPr>
            <a:spLocks noChangeShapeType="1"/>
          </p:cNvSpPr>
          <p:nvPr/>
        </p:nvSpPr>
        <p:spPr bwMode="auto">
          <a:xfrm flipH="1" flipV="1">
            <a:off x="7813675" y="3248818"/>
            <a:ext cx="107711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29720" name="Rectangle 24"/>
          <p:cNvSpPr>
            <a:spLocks noChangeArrowheads="1"/>
          </p:cNvSpPr>
          <p:nvPr/>
        </p:nvSpPr>
        <p:spPr bwMode="auto">
          <a:xfrm>
            <a:off x="7308850" y="3464718"/>
            <a:ext cx="1008063" cy="936625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29721" name="Text Box 25"/>
          <p:cNvSpPr txBox="1">
            <a:spLocks noChangeArrowheads="1"/>
          </p:cNvSpPr>
          <p:nvPr/>
        </p:nvSpPr>
        <p:spPr bwMode="auto">
          <a:xfrm>
            <a:off x="7813675" y="3563699"/>
            <a:ext cx="3604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pl-PL" b="1" baseline="0" dirty="0"/>
              <a:t>D</a:t>
            </a:r>
            <a:endParaRPr lang="en-US" b="1" baseline="0" dirty="0"/>
          </a:p>
        </p:txBody>
      </p:sp>
      <p:sp>
        <p:nvSpPr>
          <p:cNvPr id="29722" name="Line 26"/>
          <p:cNvSpPr>
            <a:spLocks noChangeShapeType="1"/>
          </p:cNvSpPr>
          <p:nvPr/>
        </p:nvSpPr>
        <p:spPr bwMode="auto">
          <a:xfrm>
            <a:off x="1476376" y="2349500"/>
            <a:ext cx="6335712" cy="158353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29723" name="Oval 27"/>
          <p:cNvSpPr>
            <a:spLocks noChangeArrowheads="1"/>
          </p:cNvSpPr>
          <p:nvPr/>
        </p:nvSpPr>
        <p:spPr bwMode="auto">
          <a:xfrm>
            <a:off x="1404143" y="2278062"/>
            <a:ext cx="144463" cy="142875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29724" name="Oval 28"/>
          <p:cNvSpPr>
            <a:spLocks noChangeArrowheads="1"/>
          </p:cNvSpPr>
          <p:nvPr/>
        </p:nvSpPr>
        <p:spPr bwMode="auto">
          <a:xfrm>
            <a:off x="7669213" y="3860800"/>
            <a:ext cx="144462" cy="144462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29732" name="Line 36"/>
          <p:cNvSpPr>
            <a:spLocks noChangeShapeType="1"/>
          </p:cNvSpPr>
          <p:nvPr/>
        </p:nvSpPr>
        <p:spPr bwMode="auto">
          <a:xfrm>
            <a:off x="2526071" y="2779712"/>
            <a:ext cx="576262" cy="144463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29733" name="Line 37"/>
          <p:cNvSpPr>
            <a:spLocks noChangeShapeType="1"/>
          </p:cNvSpPr>
          <p:nvPr/>
        </p:nvSpPr>
        <p:spPr bwMode="auto">
          <a:xfrm>
            <a:off x="5632926" y="3536950"/>
            <a:ext cx="576262" cy="143668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pic>
        <p:nvPicPr>
          <p:cNvPr id="29738" name="Picture 4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4253" y="2924175"/>
            <a:ext cx="1247775" cy="536575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9743" name="Object 47"/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p:oleObj spid="_x0000_s164866" name="Równanie" r:id="rId5" imgW="914400" imgH="215640" progId="Equation.3">
              <p:embed/>
            </p:oleObj>
          </a:graphicData>
        </a:graphic>
      </p:graphicFrame>
      <p:sp>
        <p:nvSpPr>
          <p:cNvPr id="46" name="Rectangular Callout 45"/>
          <p:cNvSpPr/>
          <p:nvPr/>
        </p:nvSpPr>
        <p:spPr>
          <a:xfrm>
            <a:off x="4724979" y="381000"/>
            <a:ext cx="4312660" cy="2327275"/>
          </a:xfrm>
          <a:prstGeom prst="wedgeRectCallout">
            <a:avLst>
              <a:gd name="adj1" fmla="val -75598"/>
              <a:gd name="adj2" fmla="val 56865"/>
            </a:avLst>
          </a:prstGeom>
          <a:solidFill>
            <a:schemeClr val="accent1">
              <a:lumMod val="40000"/>
              <a:lumOff val="60000"/>
            </a:schemeClr>
          </a:solidFill>
          <a:ln w="254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2400" b="1" dirty="0" smtClean="0">
                <a:solidFill>
                  <a:schemeClr val="accent1">
                    <a:lumMod val="75000"/>
                  </a:schemeClr>
                </a:solidFill>
              </a:rPr>
              <a:t>Between two different points from production up to detection place, neutrinos prapagate virtually, they are not on the mass shell</a:t>
            </a:r>
            <a:endParaRPr lang="en-IE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0" y="97358"/>
            <a:ext cx="4578928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FFFF00"/>
                </a:solidFill>
                <a:effectLst>
                  <a:glow rad="63500">
                    <a:schemeClr val="accent2">
                      <a:alpha val="75000"/>
                    </a:schemeClr>
                  </a:glow>
                </a:effectLst>
              </a:rPr>
              <a:t>1) </a:t>
            </a:r>
            <a:r>
              <a:rPr lang="en-GB" sz="2800" dirty="0" smtClean="0">
                <a:solidFill>
                  <a:srgbClr val="FFFF00"/>
                </a:solidFill>
                <a:effectLst>
                  <a:glow rad="63500">
                    <a:schemeClr val="accent2">
                      <a:alpha val="75000"/>
                    </a:schemeClr>
                  </a:glow>
                </a:effectLst>
              </a:rPr>
              <a:t>First approach, full QFT</a:t>
            </a:r>
            <a:endParaRPr lang="en-GB" sz="2800" dirty="0">
              <a:solidFill>
                <a:srgbClr val="FFFF00"/>
              </a:solidFill>
              <a:effectLst>
                <a:glow rad="63500">
                  <a:schemeClr val="accent2">
                    <a:alpha val="75000"/>
                  </a:schemeClr>
                </a:glow>
              </a:effectLst>
            </a:endParaRPr>
          </a:p>
        </p:txBody>
      </p:sp>
      <p:pic>
        <p:nvPicPr>
          <p:cNvPr id="48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6700" y="4873462"/>
            <a:ext cx="8496300" cy="10795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graphicFrame>
        <p:nvGraphicFramePr>
          <p:cNvPr id="49" name="Object 48"/>
          <p:cNvGraphicFramePr>
            <a:graphicFrameLocks noChangeAspect="1"/>
          </p:cNvGraphicFramePr>
          <p:nvPr/>
        </p:nvGraphicFramePr>
        <p:xfrm>
          <a:off x="4514850" y="3346450"/>
          <a:ext cx="114300" cy="165100"/>
        </p:xfrm>
        <a:graphic>
          <a:graphicData uri="http://schemas.openxmlformats.org/presentationml/2006/ole">
            <p:oleObj spid="_x0000_s164867" name="Equation" r:id="rId7" imgW="114300" imgH="165100" progId="Equation.DSMT4">
              <p:embed/>
            </p:oleObj>
          </a:graphicData>
        </a:graphic>
      </p:graphicFrame>
      <p:graphicFrame>
        <p:nvGraphicFramePr>
          <p:cNvPr id="377860" name="Object 4"/>
          <p:cNvGraphicFramePr>
            <a:graphicFrameLocks noChangeAspect="1"/>
          </p:cNvGraphicFramePr>
          <p:nvPr/>
        </p:nvGraphicFramePr>
        <p:xfrm>
          <a:off x="585787" y="2586830"/>
          <a:ext cx="771525" cy="385763"/>
        </p:xfrm>
        <a:graphic>
          <a:graphicData uri="http://schemas.openxmlformats.org/presentationml/2006/ole">
            <p:oleObj spid="_x0000_s164868" name="Equation" r:id="rId8" imgW="406400" imgH="203200" progId="Equation.DSMT4">
              <p:embed/>
            </p:oleObj>
          </a:graphicData>
        </a:graphic>
      </p:graphicFrame>
      <p:graphicFrame>
        <p:nvGraphicFramePr>
          <p:cNvPr id="377861" name="Object 5"/>
          <p:cNvGraphicFramePr>
            <a:graphicFrameLocks noChangeAspect="1"/>
          </p:cNvGraphicFramePr>
          <p:nvPr/>
        </p:nvGraphicFramePr>
        <p:xfrm>
          <a:off x="7379399" y="4001774"/>
          <a:ext cx="865377" cy="395601"/>
        </p:xfrm>
        <a:graphic>
          <a:graphicData uri="http://schemas.openxmlformats.org/presentationml/2006/ole">
            <p:oleObj spid="_x0000_s164869" name="Equation" r:id="rId9" imgW="444500" imgH="203200" progId="Equation.DSMT4">
              <p:embed/>
            </p:oleObj>
          </a:graphicData>
        </a:graphic>
      </p:graphicFrame>
      <p:sp>
        <p:nvSpPr>
          <p:cNvPr id="52" name="Text Box 16"/>
          <p:cNvSpPr txBox="1">
            <a:spLocks noChangeArrowheads="1"/>
          </p:cNvSpPr>
          <p:nvPr/>
        </p:nvSpPr>
        <p:spPr bwMode="auto">
          <a:xfrm>
            <a:off x="1086208" y="959040"/>
            <a:ext cx="2016125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400" baseline="0" dirty="0">
                <a:solidFill>
                  <a:srgbClr val="FF0000"/>
                </a:solidFill>
              </a:rPr>
              <a:t>Grimus,Stockinger(96)</a:t>
            </a:r>
          </a:p>
          <a:p>
            <a:pPr>
              <a:spcBef>
                <a:spcPct val="50000"/>
              </a:spcBef>
            </a:pPr>
            <a:r>
              <a:rPr lang="pl-PL" sz="1400" baseline="0" dirty="0">
                <a:solidFill>
                  <a:srgbClr val="FF0000"/>
                </a:solidFill>
              </a:rPr>
              <a:t>Giunti(03),Beuthe(03)</a:t>
            </a:r>
            <a:endParaRPr lang="en-US" sz="1400" baseline="0" dirty="0">
              <a:solidFill>
                <a:srgbClr val="FF0000"/>
              </a:solidFill>
            </a:endParaRPr>
          </a:p>
        </p:txBody>
      </p:sp>
      <p:pic>
        <p:nvPicPr>
          <p:cNvPr id="53" name="Picture 5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07950" y="3361531"/>
            <a:ext cx="2160588" cy="571500"/>
          </a:xfrm>
          <a:prstGeom prst="rect">
            <a:avLst/>
          </a:prstGeom>
          <a:solidFill>
            <a:srgbClr val="99CCFF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</p:pic>
      <p:pic>
        <p:nvPicPr>
          <p:cNvPr id="54" name="Picture 50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029200" y="4110037"/>
            <a:ext cx="2087562" cy="528638"/>
          </a:xfrm>
          <a:prstGeom prst="rect">
            <a:avLst/>
          </a:prstGeom>
          <a:solidFill>
            <a:srgbClr val="99CCFF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</p:pic>
      <p:sp>
        <p:nvSpPr>
          <p:cNvPr id="35" name="TextBox 34"/>
          <p:cNvSpPr txBox="1"/>
          <p:nvPr/>
        </p:nvSpPr>
        <p:spPr>
          <a:xfrm>
            <a:off x="107950" y="6172200"/>
            <a:ext cx="8929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OK  -  if Hamiltonian describing production and detection includes NI</a:t>
            </a:r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21B26E-720A-D845-81FA-B18DC35EC5BF}" type="slidenum">
              <a:rPr lang="en-IE"/>
              <a:pPr>
                <a:defRPr/>
              </a:pPr>
              <a:t>5</a:t>
            </a:fld>
            <a:endParaRPr lang="en-IE"/>
          </a:p>
        </p:txBody>
      </p:sp>
      <p:sp>
        <p:nvSpPr>
          <p:cNvPr id="30723" name="Rectangle 21"/>
          <p:cNvSpPr>
            <a:spLocks noChangeArrowheads="1"/>
          </p:cNvSpPr>
          <p:nvPr/>
        </p:nvSpPr>
        <p:spPr bwMode="auto">
          <a:xfrm>
            <a:off x="0" y="152400"/>
            <a:ext cx="91440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pl-PL" sz="3200" b="1">
                <a:solidFill>
                  <a:srgbClr val="CCCC00"/>
                </a:solidFill>
                <a:latin typeface="Arial" pitchFamily="-110" charset="0"/>
              </a:rPr>
              <a:t>1)</a:t>
            </a:r>
            <a:r>
              <a:rPr lang="pl-PL" sz="3200" b="1">
                <a:solidFill>
                  <a:srgbClr val="CCCC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INTRODUCTION – </a:t>
            </a:r>
            <a:r>
              <a:rPr lang="pl-PL" sz="3200">
                <a:solidFill>
                  <a:srgbClr val="CCCC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What is behind us?</a:t>
            </a:r>
          </a:p>
          <a:p>
            <a:pPr>
              <a:spcBef>
                <a:spcPct val="50000"/>
              </a:spcBef>
            </a:pPr>
            <a:endParaRPr lang="en-US" sz="3200" b="1" dirty="0">
              <a:solidFill>
                <a:srgbClr val="CCCC00"/>
              </a:solidFill>
              <a:latin typeface="Comic Sans MS" pitchFamily="-110" charset="0"/>
              <a:ea typeface="Comic Sans MS" pitchFamily="-110" charset="0"/>
              <a:cs typeface="Comic Sans MS" pitchFamily="-110" charset="0"/>
            </a:endParaRPr>
          </a:p>
        </p:txBody>
      </p:sp>
      <p:sp>
        <p:nvSpPr>
          <p:cNvPr id="30724" name="Rectangle 22"/>
          <p:cNvSpPr>
            <a:spLocks noChangeArrowheads="1"/>
          </p:cNvSpPr>
          <p:nvPr/>
        </p:nvSpPr>
        <p:spPr bwMode="auto">
          <a:xfrm>
            <a:off x="228600" y="762000"/>
            <a:ext cx="8610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IE">
                <a:solidFill>
                  <a:srgbClr val="FF00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Neurinos always give a new and unexpected informations about elementary interactions</a:t>
            </a:r>
          </a:p>
        </p:txBody>
      </p:sp>
      <p:sp>
        <p:nvSpPr>
          <p:cNvPr id="30725" name="Rectangle 23"/>
          <p:cNvSpPr>
            <a:spLocks noChangeArrowheads="1"/>
          </p:cNvSpPr>
          <p:nvPr/>
        </p:nvSpPr>
        <p:spPr bwMode="auto">
          <a:xfrm>
            <a:off x="228600" y="5334000"/>
            <a:ext cx="8458200" cy="110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lnSpc>
                <a:spcPct val="140000"/>
              </a:lnSpc>
              <a:buFontTx/>
              <a:buBlip>
                <a:blip r:embed="rId3"/>
              </a:buBlip>
            </a:pPr>
            <a:r>
              <a:rPr lang="en-GB" altLang="ja-JP" dirty="0">
                <a:solidFill>
                  <a:srgbClr val="99FF33"/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 Lee &amp; Yang (1956), Wu (1957) - P and C symmetries are</a:t>
            </a:r>
            <a:br>
              <a:rPr lang="en-GB" altLang="ja-JP" dirty="0">
                <a:solidFill>
                  <a:srgbClr val="99FF33"/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</a:br>
            <a:r>
              <a:rPr lang="en-GB" altLang="ja-JP" dirty="0">
                <a:solidFill>
                  <a:srgbClr val="99FF33"/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   broken in Nature,</a:t>
            </a:r>
            <a:r>
              <a:rPr lang="en-GB" altLang="ja-JP" sz="2000" dirty="0">
                <a:solidFill>
                  <a:srgbClr val="FFFF00"/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  </a:t>
            </a:r>
          </a:p>
        </p:txBody>
      </p:sp>
      <p:sp>
        <p:nvSpPr>
          <p:cNvPr id="30726" name="TextBox 9"/>
          <p:cNvSpPr txBox="1">
            <a:spLocks noChangeAspect="1" noChangeArrowheads="1"/>
          </p:cNvSpPr>
          <p:nvPr/>
        </p:nvSpPr>
        <p:spPr bwMode="auto">
          <a:xfrm>
            <a:off x="139700" y="1814513"/>
            <a:ext cx="869791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46800" rIns="0" bIns="46800" anchorCtr="1">
            <a:prstTxWarp prst="textNoShape">
              <a:avLst/>
            </a:prstTxWarp>
          </a:bodyPr>
          <a:lstStyle/>
          <a:p>
            <a:pPr>
              <a:spcAft>
                <a:spcPts val="4800"/>
              </a:spcAft>
              <a:buFontTx/>
              <a:buBlip>
                <a:blip r:embed="rId3"/>
              </a:buBlip>
            </a:pPr>
            <a:r>
              <a:rPr lang="en-GB" altLang="ja-JP" dirty="0">
                <a:solidFill>
                  <a:srgbClr val="FFFF00"/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 In 1930, Pauli, remedy for the energy crisis observed in the</a:t>
            </a:r>
            <a:br>
              <a:rPr lang="en-GB" altLang="ja-JP" dirty="0">
                <a:solidFill>
                  <a:srgbClr val="FFFF00"/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</a:br>
            <a:r>
              <a:rPr lang="en-GB" altLang="ja-JP" dirty="0">
                <a:solidFill>
                  <a:srgbClr val="FFFF00"/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   beta decay,</a:t>
            </a:r>
            <a:endParaRPr lang="en-IE"/>
          </a:p>
        </p:txBody>
      </p:sp>
      <p:sp>
        <p:nvSpPr>
          <p:cNvPr id="11" name="TextBox 10"/>
          <p:cNvSpPr txBox="1"/>
          <p:nvPr/>
        </p:nvSpPr>
        <p:spPr>
          <a:xfrm>
            <a:off x="228600" y="2895600"/>
            <a:ext cx="84582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Tx/>
              <a:buBlip>
                <a:blip r:embed="rId4"/>
              </a:buBlip>
              <a:defRPr/>
            </a:pPr>
            <a:r>
              <a:rPr lang="en-GB" altLang="ja-JP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 In 1934, Fermi, neutrinos were used to construct the first</a:t>
            </a:r>
            <a:br>
              <a:rPr lang="en-GB" altLang="ja-JP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</a:br>
            <a:r>
              <a:rPr lang="en-GB" altLang="ja-JP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   theory of week interaction – Fermi theory for beta decay,</a:t>
            </a:r>
            <a:endParaRPr lang="en-IE" dirty="0"/>
          </a:p>
        </p:txBody>
      </p:sp>
      <p:sp>
        <p:nvSpPr>
          <p:cNvPr id="30728" name="TextBox 12"/>
          <p:cNvSpPr txBox="1">
            <a:spLocks noChangeArrowheads="1"/>
          </p:cNvSpPr>
          <p:nvPr/>
        </p:nvSpPr>
        <p:spPr bwMode="auto">
          <a:xfrm>
            <a:off x="533400" y="4419600"/>
            <a:ext cx="716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IE"/>
          </a:p>
        </p:txBody>
      </p:sp>
      <p:sp>
        <p:nvSpPr>
          <p:cNvPr id="14" name="TextBox 13"/>
          <p:cNvSpPr txBox="1"/>
          <p:nvPr/>
        </p:nvSpPr>
        <p:spPr>
          <a:xfrm>
            <a:off x="228600" y="3937000"/>
            <a:ext cx="8458200" cy="1101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40000"/>
              </a:lnSpc>
              <a:buFontTx/>
              <a:buBlip>
                <a:blip r:embed="rId4"/>
              </a:buBlip>
              <a:defRPr/>
            </a:pPr>
            <a:r>
              <a:rPr lang="en-GB" altLang="ja-JP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 </a:t>
            </a:r>
            <a:r>
              <a:rPr lang="en-GB" altLang="ja-JP" kern="13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Majorana in 1937, particles  which are the same are their </a:t>
            </a:r>
          </a:p>
          <a:p>
            <a:pPr>
              <a:lnSpc>
                <a:spcPct val="140000"/>
              </a:lnSpc>
              <a:defRPr/>
            </a:pPr>
            <a:r>
              <a:rPr lang="en-GB" altLang="ja-JP" kern="13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   antiparticles can exist – Majorana particles,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/>
      <p:bldP spid="30726" grpId="0"/>
      <p:bldP spid="11" grpId="0"/>
      <p:bldP spid="1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05624-440E-5047-AC45-5CD03EB15BAF}" type="slidenum">
              <a:rPr lang="pl-PL"/>
              <a:pPr/>
              <a:t>50</a:t>
            </a:fld>
            <a:endParaRPr lang="pl-PL"/>
          </a:p>
        </p:txBody>
      </p:sp>
      <p:sp>
        <p:nvSpPr>
          <p:cNvPr id="30730" name="Text Box 10"/>
          <p:cNvSpPr txBox="1">
            <a:spLocks noChangeArrowheads="1"/>
          </p:cNvSpPr>
          <p:nvPr/>
        </p:nvSpPr>
        <p:spPr bwMode="auto">
          <a:xfrm>
            <a:off x="0" y="103680"/>
            <a:ext cx="9144000" cy="10772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54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pl-PL" sz="3200" baseline="0" dirty="0">
                <a:solidFill>
                  <a:srgbClr val="FFFF00"/>
                </a:solidFill>
                <a:effectLst>
                  <a:glow rad="63500">
                    <a:schemeClr val="accent2">
                      <a:alpha val="75000"/>
                    </a:schemeClr>
                  </a:glow>
                </a:effectLst>
              </a:rPr>
              <a:t>2) </a:t>
            </a:r>
            <a:r>
              <a:rPr lang="en-US" sz="3200" baseline="0" dirty="0">
                <a:solidFill>
                  <a:srgbClr val="FFFF00"/>
                </a:solidFill>
                <a:effectLst>
                  <a:glow rad="63500">
                    <a:schemeClr val="accent2">
                      <a:alpha val="75000"/>
                    </a:schemeClr>
                  </a:glow>
                </a:effectLst>
              </a:rPr>
              <a:t>Between P and D neutrinos are physical, but initial </a:t>
            </a:r>
            <a:r>
              <a:rPr lang="en-US" sz="3200" baseline="0" dirty="0" smtClean="0">
                <a:solidFill>
                  <a:srgbClr val="FFFF00"/>
                </a:solidFill>
                <a:effectLst>
                  <a:glow rad="63500">
                    <a:schemeClr val="accent2">
                      <a:alpha val="75000"/>
                    </a:schemeClr>
                  </a:glow>
                </a:effectLst>
              </a:rPr>
              <a:t>and</a:t>
            </a:r>
            <a:r>
              <a:rPr lang="en-US" sz="3200" dirty="0" smtClean="0">
                <a:solidFill>
                  <a:srgbClr val="FFFF00"/>
                </a:solidFill>
                <a:effectLst>
                  <a:glow rad="63500">
                    <a:schemeClr val="accent2">
                      <a:alpha val="75000"/>
                    </a:schemeClr>
                  </a:glow>
                </a:effectLst>
              </a:rPr>
              <a:t> </a:t>
            </a:r>
            <a:r>
              <a:rPr lang="en-US" sz="3200" baseline="0" dirty="0" smtClean="0">
                <a:solidFill>
                  <a:srgbClr val="FFFF00"/>
                </a:solidFill>
                <a:effectLst>
                  <a:glow rad="63500">
                    <a:schemeClr val="accent2">
                      <a:alpha val="75000"/>
                    </a:schemeClr>
                  </a:glow>
                </a:effectLst>
              </a:rPr>
              <a:t>final </a:t>
            </a:r>
            <a:r>
              <a:rPr lang="en-US" sz="3200" baseline="0" dirty="0">
                <a:solidFill>
                  <a:srgbClr val="FFFF00"/>
                </a:solidFill>
                <a:effectLst>
                  <a:glow rad="63500">
                    <a:schemeClr val="accent2">
                      <a:alpha val="75000"/>
                    </a:schemeClr>
                  </a:glow>
                </a:effectLst>
              </a:rPr>
              <a:t>states  are constructed using full QFT. </a:t>
            </a:r>
          </a:p>
        </p:txBody>
      </p:sp>
      <p:sp>
        <p:nvSpPr>
          <p:cNvPr id="30731" name="Text Box 11"/>
          <p:cNvSpPr txBox="1">
            <a:spLocks noChangeArrowheads="1"/>
          </p:cNvSpPr>
          <p:nvPr/>
        </p:nvSpPr>
        <p:spPr bwMode="auto">
          <a:xfrm>
            <a:off x="0" y="1848961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pl-PL" baseline="0" dirty="0"/>
              <a:t>  </a:t>
            </a:r>
            <a:r>
              <a:rPr lang="en-US" sz="2400" baseline="0" dirty="0"/>
              <a:t>Having the interaction</a:t>
            </a:r>
            <a:r>
              <a:rPr lang="en-US" sz="2400" baseline="0" dirty="0" smtClean="0"/>
              <a:t> </a:t>
            </a:r>
            <a:r>
              <a:rPr lang="en-US" sz="2400" dirty="0" smtClean="0"/>
              <a:t>L</a:t>
            </a:r>
            <a:r>
              <a:rPr lang="en-US" sz="2400" baseline="0" dirty="0" smtClean="0"/>
              <a:t>agrangian, </a:t>
            </a:r>
            <a:r>
              <a:rPr lang="en-US" sz="2400" baseline="0" dirty="0"/>
              <a:t>we construct the S matrix</a:t>
            </a:r>
            <a:r>
              <a:rPr lang="pl-PL" sz="2400" baseline="0" dirty="0"/>
              <a:t>:</a:t>
            </a:r>
            <a:endParaRPr lang="en-US" sz="2400" baseline="0" dirty="0"/>
          </a:p>
        </p:txBody>
      </p:sp>
      <p:pic>
        <p:nvPicPr>
          <p:cNvPr id="30732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4641" y="2533225"/>
            <a:ext cx="2374900" cy="674688"/>
          </a:xfrm>
          <a:prstGeom prst="rect">
            <a:avLst/>
          </a:prstGeom>
          <a:solidFill>
            <a:srgbClr val="ADE4FD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glow rad="101600">
              <a:schemeClr val="accent4">
                <a:alpha val="75000"/>
              </a:schemeClr>
            </a:glow>
          </a:effectLst>
        </p:spPr>
      </p:pic>
      <p:pic>
        <p:nvPicPr>
          <p:cNvPr id="30733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5613" y="3095280"/>
            <a:ext cx="4897438" cy="742950"/>
          </a:xfrm>
          <a:prstGeom prst="rect">
            <a:avLst/>
          </a:prstGeom>
          <a:solidFill>
            <a:srgbClr val="ADE4FD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glow rad="101600">
              <a:schemeClr val="accent4">
                <a:alpha val="75000"/>
              </a:schemeClr>
            </a:glow>
          </a:effectLst>
        </p:spPr>
      </p:pic>
      <p:sp>
        <p:nvSpPr>
          <p:cNvPr id="30734" name="Text Box 14"/>
          <p:cNvSpPr txBox="1">
            <a:spLocks noChangeArrowheads="1"/>
          </p:cNvSpPr>
          <p:nvPr/>
        </p:nvSpPr>
        <p:spPr bwMode="auto">
          <a:xfrm>
            <a:off x="5065618" y="2464169"/>
            <a:ext cx="2249582" cy="461665"/>
          </a:xfrm>
          <a:prstGeom prst="rect">
            <a:avLst/>
          </a:prstGeom>
          <a:solidFill>
            <a:srgbClr val="FFFF00"/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pl-PL" baseline="0" dirty="0">
                <a:solidFill>
                  <a:schemeClr val="bg2">
                    <a:lumMod val="75000"/>
                  </a:schemeClr>
                </a:solidFill>
              </a:rPr>
              <a:t>In the first order</a:t>
            </a:r>
            <a:endParaRPr lang="en-US" baseline="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0735" name="Line 15"/>
          <p:cNvSpPr>
            <a:spLocks noChangeShapeType="1"/>
          </p:cNvSpPr>
          <p:nvPr/>
        </p:nvSpPr>
        <p:spPr bwMode="auto">
          <a:xfrm flipH="1">
            <a:off x="5788572" y="2870569"/>
            <a:ext cx="0" cy="54625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58359" y="4328795"/>
            <a:ext cx="5184775" cy="647700"/>
          </a:xfrm>
          <a:prstGeom prst="rect">
            <a:avLst/>
          </a:prstGeom>
          <a:solidFill>
            <a:srgbClr val="ADE4FD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glow rad="101600">
              <a:schemeClr val="accent4">
                <a:alpha val="75000"/>
              </a:schemeClr>
            </a:glow>
          </a:effectLst>
        </p:spPr>
      </p:pic>
      <p:pic>
        <p:nvPicPr>
          <p:cNvPr id="15" name="Picture 5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2412" y="4209705"/>
            <a:ext cx="2160588" cy="571500"/>
          </a:xfrm>
          <a:prstGeom prst="rect">
            <a:avLst/>
          </a:prstGeom>
          <a:solidFill>
            <a:srgbClr val="ADE4FD"/>
          </a:solidFill>
          <a:ln w="9525">
            <a:solidFill>
              <a:srgbClr val="0000FF"/>
            </a:solidFill>
            <a:miter lim="800000"/>
            <a:headEnd/>
            <a:tailEnd/>
          </a:ln>
          <a:effectLst>
            <a:glow rad="101600">
              <a:schemeClr val="accent4">
                <a:alpha val="75000"/>
              </a:schemeClr>
            </a:glow>
          </a:effectLst>
        </p:spPr>
      </p:pic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120955" y="5149440"/>
            <a:ext cx="895160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smtClean="0"/>
              <a:t>T</a:t>
            </a:r>
            <a:r>
              <a:rPr lang="en-US" sz="2400" baseline="0" dirty="0" smtClean="0"/>
              <a:t>o </a:t>
            </a:r>
            <a:r>
              <a:rPr lang="en-US" sz="2400" baseline="0" dirty="0"/>
              <a:t>get neutrino state</a:t>
            </a:r>
            <a:r>
              <a:rPr lang="pl-PL" sz="2400" baseline="0" dirty="0"/>
              <a:t>,</a:t>
            </a:r>
            <a:r>
              <a:rPr lang="en-US" sz="2400" baseline="0" dirty="0"/>
              <a:t> we have projected out all other degree of freedom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2412" y="3637440"/>
            <a:ext cx="3004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So for the process</a:t>
            </a:r>
            <a:endParaRPr lang="en-GB" sz="2400" dirty="0"/>
          </a:p>
        </p:txBody>
      </p:sp>
      <p:pic>
        <p:nvPicPr>
          <p:cNvPr id="18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2412" y="5816600"/>
            <a:ext cx="7991475" cy="863600"/>
          </a:xfrm>
          <a:prstGeom prst="rect">
            <a:avLst/>
          </a:prstGeom>
          <a:solidFill>
            <a:srgbClr val="ADE4FD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glow rad="101600">
              <a:schemeClr val="accent4">
                <a:alpha val="75000"/>
              </a:schemeClr>
            </a:glow>
          </a:effectLst>
        </p:spPr>
      </p:pic>
      <p:sp>
        <p:nvSpPr>
          <p:cNvPr id="19" name="Rectangle 18"/>
          <p:cNvSpPr/>
          <p:nvPr/>
        </p:nvSpPr>
        <p:spPr>
          <a:xfrm>
            <a:off x="6487729" y="1365563"/>
            <a:ext cx="26562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400" b="1" dirty="0" smtClean="0">
                <a:solidFill>
                  <a:srgbClr val="FF0000"/>
                </a:solidFill>
              </a:rPr>
              <a:t>C.Giunti JHEP 0211(2002)017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4226" y="302400"/>
            <a:ext cx="77584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>
                <a:solidFill>
                  <a:srgbClr val="FF0000"/>
                </a:solidFill>
              </a:rPr>
              <a:t>In these approaches as in the Standard Model:</a:t>
            </a:r>
            <a:endParaRPr lang="en-IE" sz="24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3821" y="984960"/>
            <a:ext cx="86601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>
                <a:solidFill>
                  <a:srgbClr val="CCFFCC"/>
                </a:solidFill>
              </a:rPr>
              <a:t>1) Production and detection states are pure</a:t>
            </a:r>
            <a:br>
              <a:rPr lang="en-IE" sz="2400" dirty="0" smtClean="0">
                <a:solidFill>
                  <a:srgbClr val="CCFFCC"/>
                </a:solidFill>
              </a:rPr>
            </a:br>
            <a:r>
              <a:rPr lang="en-IE" sz="2400" dirty="0" smtClean="0">
                <a:solidFill>
                  <a:srgbClr val="CCFFCC"/>
                </a:solidFill>
              </a:rPr>
              <a:t>    Quantum Mechanical states </a:t>
            </a:r>
            <a:endParaRPr lang="en-IE" sz="2400" dirty="0">
              <a:solidFill>
                <a:srgbClr val="CCFFCC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3821" y="2885760"/>
            <a:ext cx="76288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>
                <a:solidFill>
                  <a:srgbClr val="CCFFCC"/>
                </a:solidFill>
              </a:rPr>
              <a:t>2) It is possible to define flavour change probability</a:t>
            </a:r>
            <a:endParaRPr lang="en-IE" sz="2400" dirty="0">
              <a:solidFill>
                <a:srgbClr val="CCFFC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9885" y="4579200"/>
            <a:ext cx="2291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>
                <a:solidFill>
                  <a:srgbClr val="CCFFCC"/>
                </a:solidFill>
              </a:rPr>
              <a:t>which factorize</a:t>
            </a:r>
            <a:endParaRPr lang="en-IE" sz="2400" dirty="0">
              <a:solidFill>
                <a:srgbClr val="CCFFCC"/>
              </a:solidFill>
            </a:endParaRPr>
          </a:p>
        </p:txBody>
      </p:sp>
      <p:graphicFrame>
        <p:nvGraphicFramePr>
          <p:cNvPr id="168966" name="Object 6"/>
          <p:cNvGraphicFramePr>
            <a:graphicFrameLocks noChangeAspect="1"/>
          </p:cNvGraphicFramePr>
          <p:nvPr/>
        </p:nvGraphicFramePr>
        <p:xfrm>
          <a:off x="2209800" y="1915836"/>
          <a:ext cx="743069" cy="678454"/>
        </p:xfrm>
        <a:graphic>
          <a:graphicData uri="http://schemas.openxmlformats.org/presentationml/2006/ole">
            <p:oleObj spid="_x0000_s168966" name="Equation" r:id="rId3" imgW="292100" imgH="266700" progId="Equation.DSMT4">
              <p:embed/>
            </p:oleObj>
          </a:graphicData>
        </a:graphic>
      </p:graphicFrame>
      <p:graphicFrame>
        <p:nvGraphicFramePr>
          <p:cNvPr id="168967" name="Object 7"/>
          <p:cNvGraphicFramePr>
            <a:graphicFrameLocks noChangeAspect="1"/>
          </p:cNvGraphicFramePr>
          <p:nvPr/>
        </p:nvGraphicFramePr>
        <p:xfrm>
          <a:off x="4197245" y="1915836"/>
          <a:ext cx="749507" cy="687048"/>
        </p:xfrm>
        <a:graphic>
          <a:graphicData uri="http://schemas.openxmlformats.org/presentationml/2006/ole">
            <p:oleObj spid="_x0000_s168967" name="Equation" r:id="rId4" imgW="304800" imgH="279400" progId="Equation.DSMT4">
              <p:embed/>
            </p:oleObj>
          </a:graphicData>
        </a:graphic>
      </p:graphicFrame>
      <p:graphicFrame>
        <p:nvGraphicFramePr>
          <p:cNvPr id="168968" name="Object 8"/>
          <p:cNvGraphicFramePr>
            <a:graphicFrameLocks noChangeAspect="1"/>
          </p:cNvGraphicFramePr>
          <p:nvPr/>
        </p:nvGraphicFramePr>
        <p:xfrm>
          <a:off x="1600200" y="3347425"/>
          <a:ext cx="4217811" cy="933450"/>
        </p:xfrm>
        <a:graphic>
          <a:graphicData uri="http://schemas.openxmlformats.org/presentationml/2006/ole">
            <p:oleObj spid="_x0000_s168968" name="Equation" r:id="rId5" imgW="1549400" imgH="342900" progId="Equation.DSMT4">
              <p:embed/>
            </p:oleObj>
          </a:graphicData>
        </a:graphic>
      </p:graphicFrame>
      <p:graphicFrame>
        <p:nvGraphicFramePr>
          <p:cNvPr id="168969" name="Object 9"/>
          <p:cNvGraphicFramePr>
            <a:graphicFrameLocks noChangeAspect="1"/>
          </p:cNvGraphicFramePr>
          <p:nvPr/>
        </p:nvGraphicFramePr>
        <p:xfrm>
          <a:off x="889885" y="5486400"/>
          <a:ext cx="7696200" cy="685800"/>
        </p:xfrm>
        <a:graphic>
          <a:graphicData uri="http://schemas.openxmlformats.org/presentationml/2006/ole">
            <p:oleObj spid="_x0000_s168969" name="Equation" r:id="rId6" imgW="2565400" imgH="2286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2674" name="Object 2"/>
          <p:cNvGraphicFramePr>
            <a:graphicFrameLocks noChangeAspect="1"/>
          </p:cNvGraphicFramePr>
          <p:nvPr/>
        </p:nvGraphicFramePr>
        <p:xfrm>
          <a:off x="956103" y="660385"/>
          <a:ext cx="6907213" cy="1235075"/>
        </p:xfrm>
        <a:graphic>
          <a:graphicData uri="http://schemas.openxmlformats.org/presentationml/2006/ole">
            <p:oleObj spid="_x0000_s169986" name="Equation" r:id="rId3" imgW="3124200" imgH="558800" progId="Equation.DSMT4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901" y="0"/>
            <a:ext cx="5149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/>
              <a:t>Let us take the general interaction</a:t>
            </a:r>
            <a:endParaRPr lang="en-IE" sz="2400" dirty="0"/>
          </a:p>
        </p:txBody>
      </p:sp>
      <p:graphicFrame>
        <p:nvGraphicFramePr>
          <p:cNvPr id="412675" name="Object 3"/>
          <p:cNvGraphicFramePr>
            <a:graphicFrameLocks noChangeAspect="1"/>
          </p:cNvGraphicFramePr>
          <p:nvPr/>
        </p:nvGraphicFramePr>
        <p:xfrm>
          <a:off x="3078162" y="2106507"/>
          <a:ext cx="3011488" cy="684213"/>
        </p:xfrm>
        <a:graphic>
          <a:graphicData uri="http://schemas.openxmlformats.org/presentationml/2006/ole">
            <p:oleObj spid="_x0000_s169987" name="Equation" r:id="rId4" imgW="1117600" imgH="254000" progId="Equation.DSMT4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57901" y="2208613"/>
            <a:ext cx="2488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/>
              <a:t>For muon decay:</a:t>
            </a:r>
            <a:endParaRPr lang="en-IE" sz="2400" dirty="0"/>
          </a:p>
        </p:txBody>
      </p:sp>
      <p:graphicFrame>
        <p:nvGraphicFramePr>
          <p:cNvPr id="412678" name="Object 6"/>
          <p:cNvGraphicFramePr>
            <a:graphicFrameLocks noChangeAspect="1"/>
          </p:cNvGraphicFramePr>
          <p:nvPr/>
        </p:nvGraphicFramePr>
        <p:xfrm>
          <a:off x="956103" y="5792920"/>
          <a:ext cx="5774192" cy="868300"/>
        </p:xfrm>
        <a:graphic>
          <a:graphicData uri="http://schemas.openxmlformats.org/presentationml/2006/ole">
            <p:oleObj spid="_x0000_s169988" name="Equation" r:id="rId5" imgW="1689100" imgH="254000" progId="Equation.DSMT4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07353" y="5233508"/>
            <a:ext cx="86482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/>
              <a:t>If there are different mixing for different operator and chirality:</a:t>
            </a:r>
            <a:endParaRPr lang="en-IE" sz="2400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1840248" y="3327400"/>
            <a:ext cx="1105876" cy="86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12681" name="Object 9"/>
          <p:cNvGraphicFramePr>
            <a:graphicFrameLocks noChangeAspect="1"/>
          </p:cNvGraphicFramePr>
          <p:nvPr/>
        </p:nvGraphicFramePr>
        <p:xfrm>
          <a:off x="3702568" y="2790720"/>
          <a:ext cx="1904570" cy="469620"/>
        </p:xfrm>
        <a:graphic>
          <a:graphicData uri="http://schemas.openxmlformats.org/presentationml/2006/ole">
            <p:oleObj spid="_x0000_s169990" name="Equation" r:id="rId6" imgW="927100" imgH="228600" progId="Equation.DSMT4">
              <p:embed/>
            </p:oleObj>
          </a:graphicData>
        </a:graphic>
      </p:graphicFrame>
      <p:graphicFrame>
        <p:nvGraphicFramePr>
          <p:cNvPr id="412682" name="Object 10"/>
          <p:cNvGraphicFramePr>
            <a:graphicFrameLocks noChangeAspect="1"/>
          </p:cNvGraphicFramePr>
          <p:nvPr/>
        </p:nvGraphicFramePr>
        <p:xfrm>
          <a:off x="3702568" y="3327400"/>
          <a:ext cx="1904570" cy="423238"/>
        </p:xfrm>
        <a:graphic>
          <a:graphicData uri="http://schemas.openxmlformats.org/presentationml/2006/ole">
            <p:oleObj spid="_x0000_s169991" name="Equation" r:id="rId7" imgW="914400" imgH="203200" progId="Equation.DSMT4">
              <p:embed/>
            </p:oleObj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2056238" y="2894400"/>
            <a:ext cx="889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 smtClean="0"/>
              <a:t>SM</a:t>
            </a:r>
            <a:endParaRPr lang="en-IE" dirty="0"/>
          </a:p>
        </p:txBody>
      </p:sp>
      <p:sp>
        <p:nvSpPr>
          <p:cNvPr id="17" name="Left Brace 16"/>
          <p:cNvSpPr/>
          <p:nvPr/>
        </p:nvSpPr>
        <p:spPr>
          <a:xfrm>
            <a:off x="3382967" y="2836238"/>
            <a:ext cx="319601" cy="914400"/>
          </a:xfrm>
          <a:prstGeom prst="leftBrace">
            <a:avLst>
              <a:gd name="adj1" fmla="val 43477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graphicFrame>
        <p:nvGraphicFramePr>
          <p:cNvPr id="412683" name="Object 11"/>
          <p:cNvGraphicFramePr>
            <a:graphicFrameLocks noChangeAspect="1"/>
          </p:cNvGraphicFramePr>
          <p:nvPr/>
        </p:nvGraphicFramePr>
        <p:xfrm>
          <a:off x="824019" y="4152767"/>
          <a:ext cx="662327" cy="572010"/>
        </p:xfrm>
        <a:graphic>
          <a:graphicData uri="http://schemas.openxmlformats.org/presentationml/2006/ole">
            <p:oleObj spid="_x0000_s169992" name="Equation" r:id="rId8" imgW="279400" imgH="241300" progId="Equation.DSMT4">
              <p:embed/>
            </p:oleObj>
          </a:graphicData>
        </a:graphic>
      </p:graphicFrame>
      <p:cxnSp>
        <p:nvCxnSpPr>
          <p:cNvPr id="20" name="Straight Arrow Connector 19"/>
          <p:cNvCxnSpPr/>
          <p:nvPr/>
        </p:nvCxnSpPr>
        <p:spPr>
          <a:xfrm>
            <a:off x="1840248" y="4475520"/>
            <a:ext cx="1105876" cy="86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203113" y="4069440"/>
            <a:ext cx="544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 smtClean="0"/>
              <a:t>NI</a:t>
            </a:r>
            <a:endParaRPr lang="en-IE" dirty="0"/>
          </a:p>
        </p:txBody>
      </p:sp>
      <p:graphicFrame>
        <p:nvGraphicFramePr>
          <p:cNvPr id="412684" name="Object 12"/>
          <p:cNvGraphicFramePr>
            <a:graphicFrameLocks noChangeAspect="1"/>
          </p:cNvGraphicFramePr>
          <p:nvPr/>
        </p:nvGraphicFramePr>
        <p:xfrm>
          <a:off x="3700613" y="4069440"/>
          <a:ext cx="1906525" cy="470102"/>
        </p:xfrm>
        <a:graphic>
          <a:graphicData uri="http://schemas.openxmlformats.org/presentationml/2006/ole">
            <p:oleObj spid="_x0000_s169993" name="Equation" r:id="rId9" imgW="927100" imgH="228600" progId="Equation.DSMT4">
              <p:embed/>
            </p:oleObj>
          </a:graphicData>
        </a:graphic>
      </p:graphicFrame>
      <p:graphicFrame>
        <p:nvGraphicFramePr>
          <p:cNvPr id="412685" name="Object 13"/>
          <p:cNvGraphicFramePr>
            <a:graphicFrameLocks noChangeAspect="1"/>
          </p:cNvGraphicFramePr>
          <p:nvPr/>
        </p:nvGraphicFramePr>
        <p:xfrm>
          <a:off x="3702568" y="4551624"/>
          <a:ext cx="1958898" cy="435311"/>
        </p:xfrm>
        <a:graphic>
          <a:graphicData uri="http://schemas.openxmlformats.org/presentationml/2006/ole">
            <p:oleObj spid="_x0000_s169994" name="Equation" r:id="rId10" imgW="914400" imgH="203200" progId="Equation.DSMT4">
              <p:embed/>
            </p:oleObj>
          </a:graphicData>
        </a:graphic>
      </p:graphicFrame>
      <p:sp>
        <p:nvSpPr>
          <p:cNvPr id="25" name="Left Brace 24"/>
          <p:cNvSpPr/>
          <p:nvPr/>
        </p:nvSpPr>
        <p:spPr>
          <a:xfrm>
            <a:off x="3382967" y="4069440"/>
            <a:ext cx="319601" cy="914400"/>
          </a:xfrm>
          <a:prstGeom prst="leftBrace">
            <a:avLst>
              <a:gd name="adj1" fmla="val 43477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8" name="Right Brace 27"/>
          <p:cNvSpPr/>
          <p:nvPr/>
        </p:nvSpPr>
        <p:spPr>
          <a:xfrm>
            <a:off x="5661467" y="2894400"/>
            <a:ext cx="766440" cy="1408320"/>
          </a:xfrm>
          <a:prstGeom prst="rightBrace">
            <a:avLst>
              <a:gd name="adj1" fmla="val 52084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9" name="TextBox 28"/>
          <p:cNvSpPr txBox="1"/>
          <p:nvPr/>
        </p:nvSpPr>
        <p:spPr>
          <a:xfrm>
            <a:off x="6730295" y="2790720"/>
            <a:ext cx="21253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dirty="0" smtClean="0"/>
              <a:t>Neutrinos </a:t>
            </a:r>
          </a:p>
          <a:p>
            <a:pPr algn="ctr"/>
            <a:r>
              <a:rPr lang="en-IE" sz="2400" dirty="0" smtClean="0"/>
              <a:t>are </a:t>
            </a:r>
          </a:p>
          <a:p>
            <a:pPr algn="ctr"/>
            <a:r>
              <a:rPr lang="en-IE" sz="2400" dirty="0" smtClean="0"/>
              <a:t>produced </a:t>
            </a:r>
          </a:p>
          <a:p>
            <a:pPr algn="ctr"/>
            <a:r>
              <a:rPr lang="en-IE" sz="2400" dirty="0" smtClean="0"/>
              <a:t>in </a:t>
            </a:r>
          </a:p>
          <a:p>
            <a:pPr algn="ctr"/>
            <a:r>
              <a:rPr lang="en-IE" sz="2400" dirty="0" smtClean="0"/>
              <a:t>mixed state</a:t>
            </a:r>
            <a:endParaRPr lang="en-IE" sz="2400" dirty="0"/>
          </a:p>
        </p:txBody>
      </p:sp>
      <p:sp>
        <p:nvSpPr>
          <p:cNvPr id="30" name="Right Brace 29"/>
          <p:cNvSpPr/>
          <p:nvPr/>
        </p:nvSpPr>
        <p:spPr>
          <a:xfrm>
            <a:off x="5797212" y="3507840"/>
            <a:ext cx="578791" cy="1347840"/>
          </a:xfrm>
          <a:prstGeom prst="rightBrace">
            <a:avLst>
              <a:gd name="adj1" fmla="val 44159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graphicFrame>
        <p:nvGraphicFramePr>
          <p:cNvPr id="169996" name="Object 12"/>
          <p:cNvGraphicFramePr>
            <a:graphicFrameLocks noChangeAspect="1"/>
          </p:cNvGraphicFramePr>
          <p:nvPr/>
        </p:nvGraphicFramePr>
        <p:xfrm>
          <a:off x="822771" y="3027362"/>
          <a:ext cx="663575" cy="600075"/>
        </p:xfrm>
        <a:graphic>
          <a:graphicData uri="http://schemas.openxmlformats.org/presentationml/2006/ole">
            <p:oleObj spid="_x0000_s169996" name="Equation" r:id="rId11" imgW="266700" imgH="2413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9667" y="181440"/>
            <a:ext cx="8129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 smtClean="0"/>
              <a:t>But even if only NI </a:t>
            </a:r>
            <a:r>
              <a:rPr lang="en-IE" sz="2400" dirty="0" smtClean="0">
                <a:solidFill>
                  <a:srgbClr val="FF0000"/>
                </a:solidFill>
              </a:rPr>
              <a:t>scalar left-handed </a:t>
            </a:r>
            <a:r>
              <a:rPr lang="en-IE" sz="2400" dirty="0" smtClean="0"/>
              <a:t>coupling is present: </a:t>
            </a:r>
            <a:endParaRPr lang="en-IE" sz="2400" dirty="0"/>
          </a:p>
        </p:txBody>
      </p:sp>
      <p:sp>
        <p:nvSpPr>
          <p:cNvPr id="6" name="Right Brace 5"/>
          <p:cNvSpPr/>
          <p:nvPr/>
        </p:nvSpPr>
        <p:spPr>
          <a:xfrm>
            <a:off x="5132274" y="862760"/>
            <a:ext cx="397359" cy="1695920"/>
          </a:xfrm>
          <a:prstGeom prst="rightBrace">
            <a:avLst>
              <a:gd name="adj1" fmla="val 80087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graphicFrame>
        <p:nvGraphicFramePr>
          <p:cNvPr id="413701" name="Object 5"/>
          <p:cNvGraphicFramePr>
            <a:graphicFrameLocks noChangeAspect="1"/>
          </p:cNvGraphicFramePr>
          <p:nvPr/>
        </p:nvGraphicFramePr>
        <p:xfrm>
          <a:off x="321989" y="814566"/>
          <a:ext cx="4810285" cy="782160"/>
        </p:xfrm>
        <a:graphic>
          <a:graphicData uri="http://schemas.openxmlformats.org/presentationml/2006/ole">
            <p:oleObj spid="_x0000_s171010" name="Equation" r:id="rId3" imgW="1562100" imgH="254000" progId="Equation.DSMT4">
              <p:embed/>
            </p:oleObj>
          </a:graphicData>
        </a:graphic>
      </p:graphicFrame>
      <p:graphicFrame>
        <p:nvGraphicFramePr>
          <p:cNvPr id="413702" name="Object 6"/>
          <p:cNvGraphicFramePr>
            <a:graphicFrameLocks noChangeAspect="1"/>
          </p:cNvGraphicFramePr>
          <p:nvPr/>
        </p:nvGraphicFramePr>
        <p:xfrm>
          <a:off x="321989" y="1710720"/>
          <a:ext cx="4810285" cy="739892"/>
        </p:xfrm>
        <a:graphic>
          <a:graphicData uri="http://schemas.openxmlformats.org/presentationml/2006/ole">
            <p:oleObj spid="_x0000_s171011" name="Equation" r:id="rId4" imgW="1587500" imgH="254000" progId="Equation.DSMT4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529633" y="643105"/>
            <a:ext cx="3614367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2400" dirty="0" smtClean="0">
                <a:solidFill>
                  <a:schemeClr val="bg2"/>
                </a:solidFill>
              </a:rPr>
              <a:t>There are two different mixing matrices for the same chirality --- </a:t>
            </a:r>
          </a:p>
          <a:p>
            <a:pPr algn="ctr"/>
            <a:r>
              <a:rPr lang="en-IE" sz="2400" dirty="0" smtClean="0">
                <a:solidFill>
                  <a:srgbClr val="FF0000"/>
                </a:solidFill>
              </a:rPr>
              <a:t>what about neutrino states in such case, are they pure or mixed??</a:t>
            </a:r>
            <a:endParaRPr lang="en-IE" sz="24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" y="3536265"/>
            <a:ext cx="844958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spcAft>
                <a:spcPts val="0"/>
              </a:spcAft>
              <a:buFontTx/>
              <a:buAutoNum type="arabicPeriod"/>
            </a:pPr>
            <a:r>
              <a:rPr lang="en-US" sz="2000" dirty="0" smtClean="0">
                <a:solidFill>
                  <a:srgbClr val="99FF33"/>
                </a:solidFill>
              </a:rPr>
              <a:t>We know what to do with any properties of accompanied particles,</a:t>
            </a:r>
          </a:p>
          <a:p>
            <a:pPr marL="342900" indent="-342900">
              <a:spcBef>
                <a:spcPct val="50000"/>
              </a:spcBef>
              <a:spcAft>
                <a:spcPts val="0"/>
              </a:spcAft>
              <a:buFontTx/>
              <a:buAutoNum type="arabicPeriod"/>
            </a:pPr>
            <a:r>
              <a:rPr lang="en-US" sz="2000" dirty="0" smtClean="0">
                <a:solidFill>
                  <a:srgbClr val="99FF33"/>
                </a:solidFill>
              </a:rPr>
              <a:t>We can check, when neutrino state is pure, and when it is mixed,</a:t>
            </a:r>
          </a:p>
          <a:p>
            <a:pPr marL="342900" indent="-342900">
              <a:spcBef>
                <a:spcPct val="50000"/>
              </a:spcBef>
              <a:spcAft>
                <a:spcPts val="0"/>
              </a:spcAft>
              <a:buFontTx/>
              <a:buAutoNum type="arabicPeriod"/>
            </a:pPr>
            <a:r>
              <a:rPr lang="en-US" sz="2000" dirty="0" smtClean="0">
                <a:solidFill>
                  <a:srgbClr val="99FF33"/>
                </a:solidFill>
              </a:rPr>
              <a:t>Any New Physic (NP) in  neutrino interaction can be easy considered,</a:t>
            </a:r>
          </a:p>
          <a:p>
            <a:pPr marL="342900" indent="-342900">
              <a:spcBef>
                <a:spcPct val="50000"/>
              </a:spcBef>
              <a:spcAft>
                <a:spcPts val="0"/>
              </a:spcAft>
              <a:buFontTx/>
              <a:buAutoNum type="arabicPeriod"/>
            </a:pPr>
            <a:r>
              <a:rPr lang="en-US" sz="2000" dirty="0" smtClean="0">
                <a:solidFill>
                  <a:srgbClr val="99FF33"/>
                </a:solidFill>
              </a:rPr>
              <a:t>In very natural way we are able to take into account neutrino space localization (wave packet approach) ,</a:t>
            </a:r>
          </a:p>
          <a:p>
            <a:pPr marL="342900" indent="-342900">
              <a:spcBef>
                <a:spcPct val="50000"/>
              </a:spcBef>
              <a:spcAft>
                <a:spcPts val="0"/>
              </a:spcAft>
              <a:buFontTx/>
              <a:buAutoNum type="arabicPeriod"/>
            </a:pPr>
            <a:r>
              <a:rPr lang="en-US" sz="2000" dirty="0" smtClean="0">
                <a:solidFill>
                  <a:srgbClr val="99FF33"/>
                </a:solidFill>
              </a:rPr>
              <a:t>We exactly know, when the formula for neutrino transition factorize, </a:t>
            </a:r>
          </a:p>
          <a:p>
            <a:pPr marL="342900" indent="-342900">
              <a:spcBef>
                <a:spcPct val="50000"/>
              </a:spcBef>
              <a:spcAft>
                <a:spcPts val="0"/>
              </a:spcAft>
              <a:buFontTx/>
              <a:buAutoNum type="arabicPeriod"/>
            </a:pPr>
            <a:r>
              <a:rPr lang="en-US" sz="2000" dirty="0" smtClean="0">
                <a:solidFill>
                  <a:srgbClr val="99FF33"/>
                </a:solidFill>
              </a:rPr>
              <a:t>For relativistic neutrino and their SM Left-Handed  interaction, we reproduce the standard formulae.</a:t>
            </a:r>
            <a:endParaRPr lang="en-US" sz="2000" dirty="0">
              <a:solidFill>
                <a:srgbClr val="99FF33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" y="3013045"/>
            <a:ext cx="57972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spcAft>
                <a:spcPts val="0"/>
              </a:spcAft>
            </a:pPr>
            <a:r>
              <a:rPr lang="en-US" sz="24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We propose to use the density matrix</a:t>
            </a:r>
          </a:p>
        </p:txBody>
      </p:sp>
      <p:sp>
        <p:nvSpPr>
          <p:cNvPr id="12" name="TextBox 23"/>
          <p:cNvSpPr txBox="1">
            <a:spLocks noChangeArrowheads="1"/>
          </p:cNvSpPr>
          <p:nvPr/>
        </p:nvSpPr>
        <p:spPr bwMode="auto">
          <a:xfrm>
            <a:off x="6237834" y="3013045"/>
            <a:ext cx="257785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IE" sz="1400" dirty="0"/>
              <a:t>M.Ochman,R. Szafron,MZ</a:t>
            </a:r>
            <a:r>
              <a:rPr lang="en-IE" sz="1400" dirty="0" smtClean="0"/>
              <a:t>, J</a:t>
            </a:r>
            <a:r>
              <a:rPr lang="en-IE" sz="1400" dirty="0"/>
              <a:t>.Phys.G35:065003,2008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/>
          <p:cNvSpPr txBox="1">
            <a:spLocks noChangeArrowheads="1"/>
          </p:cNvSpPr>
          <p:nvPr/>
        </p:nvSpPr>
        <p:spPr bwMode="auto">
          <a:xfrm>
            <a:off x="2003425" y="0"/>
            <a:ext cx="55403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(B) 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Beyond the Standard Model</a:t>
            </a:r>
          </a:p>
        </p:txBody>
      </p:sp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0" y="461666"/>
            <a:ext cx="8964613" cy="1073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  <a:spcAft>
                <a:spcPts val="2400"/>
              </a:spcAft>
            </a:pPr>
            <a:r>
              <a:rPr lang="pl-PL" sz="2400" b="1" dirty="0">
                <a:solidFill>
                  <a:srgbClr val="FFFF00"/>
                </a:solidFill>
                <a:latin typeface="Comic Sans MS"/>
                <a:cs typeface="Comic Sans MS"/>
              </a:rPr>
              <a:t>(B.1)</a:t>
            </a:r>
            <a:r>
              <a:rPr lang="pl-PL" dirty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US" sz="2000" dirty="0">
                <a:solidFill>
                  <a:srgbClr val="FFFF00"/>
                </a:solidFill>
                <a:latin typeface="Comic Sans MS"/>
                <a:cs typeface="Comic Sans MS"/>
              </a:rPr>
              <a:t>Initial neutrino states are not pure, they are </a:t>
            </a:r>
            <a:r>
              <a:rPr lang="en-US" sz="2000" dirty="0" smtClean="0">
                <a:solidFill>
                  <a:srgbClr val="FFFF00"/>
                </a:solidFill>
                <a:latin typeface="Comic Sans MS"/>
                <a:cs typeface="Comic Sans MS"/>
              </a:rPr>
              <a:t>mixed even</a:t>
            </a:r>
            <a:r>
              <a:rPr lang="pl-PL" sz="2000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rgbClr val="FFFF00"/>
                </a:solidFill>
                <a:latin typeface="Comic Sans MS"/>
                <a:cs typeface="Comic Sans MS"/>
              </a:rPr>
              <a:t>for</a:t>
            </a:r>
            <a:br>
              <a:rPr lang="en-US" sz="2000" dirty="0" smtClean="0">
                <a:solidFill>
                  <a:srgbClr val="FFFF00"/>
                </a:solidFill>
                <a:latin typeface="Comic Sans MS"/>
                <a:cs typeface="Comic Sans MS"/>
              </a:rPr>
            </a:br>
            <a:r>
              <a:rPr lang="en-US" sz="2000" dirty="0" smtClean="0">
                <a:solidFill>
                  <a:srgbClr val="FFFF00"/>
                </a:solidFill>
                <a:latin typeface="Comic Sans MS"/>
                <a:cs typeface="Comic Sans MS"/>
              </a:rPr>
              <a:t/>
            </a:r>
            <a:br>
              <a:rPr lang="en-US" sz="2000" dirty="0" smtClean="0">
                <a:solidFill>
                  <a:srgbClr val="FFFF00"/>
                </a:solidFill>
                <a:latin typeface="Comic Sans MS"/>
                <a:cs typeface="Comic Sans MS"/>
              </a:rPr>
            </a:br>
            <a:r>
              <a:rPr lang="en-US" sz="2000" dirty="0" smtClean="0">
                <a:solidFill>
                  <a:srgbClr val="FFFF00"/>
                </a:solidFill>
                <a:latin typeface="Comic Sans MS"/>
                <a:cs typeface="Comic Sans MS"/>
              </a:rPr>
              <a:t>          </a:t>
            </a:r>
            <a:r>
              <a:rPr lang="pl-PL" sz="2000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rgbClr val="FFFF00"/>
                </a:solidFill>
                <a:latin typeface="Comic Sans MS"/>
                <a:cs typeface="Comic Sans MS"/>
              </a:rPr>
              <a:t>relativistic </a:t>
            </a:r>
            <a:r>
              <a:rPr lang="en-US" sz="2000" dirty="0">
                <a:solidFill>
                  <a:srgbClr val="FFFF00"/>
                </a:solidFill>
                <a:latin typeface="Comic Sans MS"/>
                <a:cs typeface="Comic Sans MS"/>
              </a:rPr>
              <a:t>neutrinos</a:t>
            </a:r>
            <a:r>
              <a:rPr lang="pl-PL" sz="2000" dirty="0">
                <a:solidFill>
                  <a:srgbClr val="FFFF00"/>
                </a:solidFill>
                <a:latin typeface="Comic Sans MS"/>
                <a:cs typeface="Comic Sans MS"/>
              </a:rPr>
              <a:t>. </a:t>
            </a:r>
            <a:r>
              <a:rPr lang="en-US" sz="2000" dirty="0">
                <a:solidFill>
                  <a:srgbClr val="FFFF00"/>
                </a:solidFill>
                <a:latin typeface="Comic Sans MS"/>
                <a:cs typeface="Comic Sans MS"/>
              </a:rPr>
              <a:t>State of the </a:t>
            </a:r>
            <a:r>
              <a:rPr lang="en-US" sz="2000" dirty="0" smtClean="0">
                <a:solidFill>
                  <a:srgbClr val="FFFF00"/>
                </a:solidFill>
                <a:latin typeface="Comic Sans MS"/>
                <a:cs typeface="Comic Sans MS"/>
              </a:rPr>
              <a:t>neutrinos </a:t>
            </a:r>
            <a:r>
              <a:rPr lang="en-US" sz="2000" dirty="0">
                <a:solidFill>
                  <a:srgbClr val="FFFF00"/>
                </a:solidFill>
                <a:latin typeface="Comic Sans MS"/>
                <a:cs typeface="Comic Sans MS"/>
              </a:rPr>
              <a:t>produced in </a:t>
            </a:r>
            <a:r>
              <a:rPr lang="pl-PL" sz="2000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GB" sz="2000" dirty="0" smtClean="0">
                <a:solidFill>
                  <a:srgbClr val="FFFF00"/>
                </a:solidFill>
                <a:latin typeface="Comic Sans MS"/>
                <a:cs typeface="Comic Sans MS"/>
              </a:rPr>
              <a:t>th</a:t>
            </a:r>
            <a:r>
              <a:rPr lang="pl-PL" sz="2000" dirty="0" smtClean="0">
                <a:solidFill>
                  <a:srgbClr val="FFFF00"/>
                </a:solidFill>
                <a:latin typeface="Comic Sans MS"/>
                <a:cs typeface="Comic Sans MS"/>
              </a:rPr>
              <a:t>e</a:t>
            </a:r>
            <a:br>
              <a:rPr lang="pl-PL" sz="2000" dirty="0" smtClean="0">
                <a:solidFill>
                  <a:srgbClr val="FFFF00"/>
                </a:solidFill>
                <a:latin typeface="Comic Sans MS"/>
                <a:cs typeface="Comic Sans MS"/>
              </a:rPr>
            </a:br>
            <a:r>
              <a:rPr lang="pl-PL" sz="2000" dirty="0" smtClean="0">
                <a:solidFill>
                  <a:srgbClr val="FFFF00"/>
                </a:solidFill>
                <a:latin typeface="Comic Sans MS"/>
                <a:cs typeface="Comic Sans MS"/>
              </a:rPr>
              <a:t/>
            </a:r>
            <a:br>
              <a:rPr lang="pl-PL" sz="2000" dirty="0" smtClean="0">
                <a:solidFill>
                  <a:srgbClr val="FFFF00"/>
                </a:solidFill>
                <a:latin typeface="Comic Sans MS"/>
                <a:cs typeface="Comic Sans MS"/>
              </a:rPr>
            </a:br>
            <a:r>
              <a:rPr lang="pl-PL" sz="2000" dirty="0" smtClean="0">
                <a:solidFill>
                  <a:srgbClr val="FFFF00"/>
                </a:solidFill>
                <a:latin typeface="Comic Sans MS"/>
                <a:cs typeface="Comic Sans MS"/>
              </a:rPr>
              <a:t>           </a:t>
            </a:r>
            <a:r>
              <a:rPr lang="en-US" sz="2000" dirty="0">
                <a:solidFill>
                  <a:srgbClr val="FFFF00"/>
                </a:solidFill>
                <a:latin typeface="Comic Sans MS"/>
                <a:cs typeface="Comic Sans MS"/>
              </a:rPr>
              <a:t>process</a:t>
            </a:r>
          </a:p>
        </p:txBody>
      </p:sp>
      <p:sp>
        <p:nvSpPr>
          <p:cNvPr id="22533" name="Text Box 12"/>
          <p:cNvSpPr txBox="1">
            <a:spLocks noChangeArrowheads="1"/>
          </p:cNvSpPr>
          <p:nvPr/>
        </p:nvSpPr>
        <p:spPr bwMode="auto">
          <a:xfrm>
            <a:off x="684213" y="2393951"/>
            <a:ext cx="7810500" cy="1102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 dirty="0">
                <a:solidFill>
                  <a:srgbClr val="FFFF00"/>
                </a:solidFill>
                <a:latin typeface="Comic Sans MS"/>
                <a:cs typeface="Comic Sans MS"/>
              </a:rPr>
              <a:t>is described by the density matrix (</a:t>
            </a:r>
            <a:r>
              <a:rPr lang="en-US" sz="2000" dirty="0" smtClean="0">
                <a:solidFill>
                  <a:srgbClr val="FFFF00"/>
                </a:solidFill>
                <a:latin typeface="Comic Sans MS"/>
                <a:cs typeface="Comic Sans MS"/>
              </a:rPr>
              <a:t>if the  </a:t>
            </a:r>
            <a:r>
              <a:rPr lang="en-US" sz="2000" dirty="0">
                <a:solidFill>
                  <a:srgbClr val="FFFF00"/>
                </a:solidFill>
                <a:latin typeface="Comic Sans MS"/>
                <a:cs typeface="Comic Sans MS"/>
              </a:rPr>
              <a:t>initial particles </a:t>
            </a:r>
            <a:r>
              <a:rPr lang="en-US" sz="2000" b="1" dirty="0">
                <a:solidFill>
                  <a:srgbClr val="FFFF00"/>
                </a:solidFill>
                <a:latin typeface="Comic Sans MS"/>
                <a:cs typeface="Comic Sans MS"/>
              </a:rPr>
              <a:t>(</a:t>
            </a:r>
            <a:r>
              <a:rPr lang="en-US" sz="2000" b="1" i="1" dirty="0">
                <a:solidFill>
                  <a:srgbClr val="FFFF00"/>
                </a:solidFill>
                <a:latin typeface="Comic Sans MS"/>
                <a:cs typeface="Comic Sans MS"/>
              </a:rPr>
              <a:t>l</a:t>
            </a:r>
            <a:r>
              <a:rPr lang="en-US" sz="2000" b="1" dirty="0">
                <a:solidFill>
                  <a:srgbClr val="FFFF00"/>
                </a:solidFill>
                <a:latin typeface="Comic Sans MS"/>
                <a:cs typeface="Comic Sans MS"/>
              </a:rPr>
              <a:t>,</a:t>
            </a:r>
            <a:r>
              <a:rPr lang="pl-PL" sz="2000" b="1" dirty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US" sz="2000" b="1" dirty="0">
                <a:solidFill>
                  <a:srgbClr val="FFFF00"/>
                </a:solidFill>
                <a:latin typeface="Comic Sans MS"/>
                <a:cs typeface="Comic Sans MS"/>
              </a:rPr>
              <a:t>A)</a:t>
            </a:r>
            <a:r>
              <a:rPr lang="en-US" sz="2000" dirty="0">
                <a:solidFill>
                  <a:srgbClr val="FFFF00"/>
                </a:solidFill>
                <a:latin typeface="Comic Sans MS"/>
                <a:cs typeface="Comic Sans MS"/>
              </a:rPr>
              <a:t> are not polarized and polarization of the final particles </a:t>
            </a:r>
            <a:r>
              <a:rPr lang="pl-PL" sz="2000" b="1" dirty="0">
                <a:solidFill>
                  <a:srgbClr val="FFFF00"/>
                </a:solidFill>
                <a:latin typeface="Comic Sans MS"/>
                <a:cs typeface="Comic Sans MS"/>
              </a:rPr>
              <a:t>(</a:t>
            </a:r>
            <a:r>
              <a:rPr lang="en-US" sz="2000" b="1" dirty="0">
                <a:solidFill>
                  <a:srgbClr val="FFFF00"/>
                </a:solidFill>
                <a:latin typeface="Comic Sans MS"/>
                <a:cs typeface="Comic Sans MS"/>
              </a:rPr>
              <a:t>B</a:t>
            </a:r>
            <a:r>
              <a:rPr lang="pl-PL" sz="2000" b="1" dirty="0">
                <a:solidFill>
                  <a:srgbClr val="FFFF00"/>
                </a:solidFill>
                <a:latin typeface="Comic Sans MS"/>
                <a:cs typeface="Comic Sans MS"/>
              </a:rPr>
              <a:t>)</a:t>
            </a:r>
            <a:r>
              <a:rPr lang="en-US" sz="2000" dirty="0">
                <a:solidFill>
                  <a:srgbClr val="FFFF00"/>
                </a:solidFill>
                <a:latin typeface="Comic Sans MS"/>
                <a:cs typeface="Comic Sans MS"/>
              </a:rPr>
              <a:t> is not measured)</a:t>
            </a:r>
            <a:r>
              <a:rPr lang="pl-PL" sz="2000" dirty="0">
                <a:solidFill>
                  <a:srgbClr val="FFFF00"/>
                </a:solidFill>
                <a:latin typeface="Comic Sans MS"/>
                <a:cs typeface="Comic Sans MS"/>
              </a:rPr>
              <a:t>:</a:t>
            </a:r>
            <a:endParaRPr lang="en-US" sz="2000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  <p:pic>
        <p:nvPicPr>
          <p:cNvPr id="22534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 flipH="1" flipV="1">
            <a:off x="2971800" y="1447800"/>
            <a:ext cx="2520950" cy="675021"/>
          </a:xfrm>
          <a:prstGeom prst="rect">
            <a:avLst/>
          </a:prstGeom>
          <a:solidFill>
            <a:srgbClr val="EAFD98">
              <a:alpha val="8000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22535" name="Text Box 14"/>
          <p:cNvSpPr txBox="1">
            <a:spLocks noChangeArrowheads="1"/>
          </p:cNvSpPr>
          <p:nvPr/>
        </p:nvSpPr>
        <p:spPr bwMode="auto">
          <a:xfrm>
            <a:off x="152400" y="5461000"/>
            <a:ext cx="8596313" cy="1151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sz="2400" dirty="0" smtClean="0">
                <a:solidFill>
                  <a:srgbClr val="FFFF00"/>
                </a:solidFill>
                <a:latin typeface="Comic Sans MS"/>
                <a:cs typeface="Comic Sans MS"/>
              </a:rPr>
              <a:t>Where the                                   are the amplitudes for</a:t>
            </a:r>
          </a:p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sz="2400" dirty="0" smtClean="0">
                <a:solidFill>
                  <a:srgbClr val="FFFF00"/>
                </a:solidFill>
                <a:latin typeface="Comic Sans MS"/>
                <a:cs typeface="Comic Sans MS"/>
              </a:rPr>
              <a:t> the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US" sz="2400" dirty="0" smtClean="0">
                <a:solidFill>
                  <a:srgbClr val="FFFF00"/>
                </a:solidFill>
                <a:latin typeface="Comic Sans MS"/>
                <a:cs typeface="Comic Sans MS"/>
              </a:rPr>
              <a:t>production </a:t>
            </a:r>
            <a:r>
              <a:rPr lang="en-US" sz="2400" dirty="0">
                <a:solidFill>
                  <a:srgbClr val="FFFF00"/>
                </a:solidFill>
                <a:latin typeface="Comic Sans MS"/>
                <a:cs typeface="Comic Sans MS"/>
              </a:rPr>
              <a:t>process: </a:t>
            </a:r>
          </a:p>
        </p:txBody>
      </p:sp>
      <p:pic>
        <p:nvPicPr>
          <p:cNvPr id="22536" name="Picture 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3425" y="5411787"/>
            <a:ext cx="2855913" cy="677863"/>
          </a:xfrm>
          <a:prstGeom prst="rect">
            <a:avLst/>
          </a:prstGeom>
          <a:solidFill>
            <a:srgbClr val="EDFD99"/>
          </a:solidFill>
          <a:ln w="9525">
            <a:noFill/>
            <a:miter lim="800000"/>
            <a:headEnd/>
            <a:tailEnd/>
          </a:ln>
        </p:spPr>
      </p:pic>
      <p:pic>
        <p:nvPicPr>
          <p:cNvPr id="22537" name="Picture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6200" y="6089651"/>
            <a:ext cx="4862513" cy="522434"/>
          </a:xfrm>
          <a:prstGeom prst="rect">
            <a:avLst/>
          </a:prstGeom>
          <a:solidFill>
            <a:srgbClr val="EFFD99"/>
          </a:solidFill>
          <a:ln w="9525">
            <a:noFill/>
            <a:miter lim="800000"/>
            <a:headEnd/>
            <a:tailEnd/>
          </a:ln>
        </p:spPr>
      </p:pic>
      <p:sp>
        <p:nvSpPr>
          <p:cNvPr id="22539" name="Line 20"/>
          <p:cNvSpPr>
            <a:spLocks noChangeShapeType="1"/>
          </p:cNvSpPr>
          <p:nvPr/>
        </p:nvSpPr>
        <p:spPr bwMode="auto">
          <a:xfrm flipV="1">
            <a:off x="539750" y="4724400"/>
            <a:ext cx="1223963" cy="288925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pic>
        <p:nvPicPr>
          <p:cNvPr id="22532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8925" y="3770313"/>
            <a:ext cx="8675688" cy="1243012"/>
          </a:xfrm>
          <a:prstGeom prst="rect">
            <a:avLst/>
          </a:prstGeom>
          <a:solidFill>
            <a:srgbClr val="EFFD99">
              <a:alpha val="73000"/>
            </a:srgbClr>
          </a:solidFill>
          <a:ln w="254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2538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825" y="4967288"/>
            <a:ext cx="1333500" cy="355600"/>
          </a:xfrm>
          <a:prstGeom prst="rect">
            <a:avLst/>
          </a:prstGeom>
          <a:solidFill>
            <a:srgbClr val="FF9900"/>
          </a:solidFill>
          <a:ln w="6350">
            <a:solidFill>
              <a:srgbClr val="FF99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684213" y="620713"/>
            <a:ext cx="79200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endParaRPr lang="pl-PL"/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395288" y="404813"/>
            <a:ext cx="8331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b="1" dirty="0">
                <a:solidFill>
                  <a:srgbClr val="FFFF00"/>
                </a:solidFill>
                <a:latin typeface="Comic Sans MS"/>
                <a:cs typeface="Comic Sans MS"/>
              </a:rPr>
              <a:t>(B.2) </a:t>
            </a:r>
            <a:r>
              <a:rPr lang="en-US" sz="2400" dirty="0">
                <a:solidFill>
                  <a:srgbClr val="FFFF00"/>
                </a:solidFill>
                <a:latin typeface="Comic Sans MS"/>
                <a:cs typeface="Comic Sans MS"/>
              </a:rPr>
              <a:t>There is no factorization for the detection rate </a:t>
            </a:r>
          </a:p>
        </p:txBody>
      </p:sp>
      <p:pic>
        <p:nvPicPr>
          <p:cNvPr id="23558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5229225"/>
            <a:ext cx="6264275" cy="749300"/>
          </a:xfrm>
          <a:prstGeom prst="rect">
            <a:avLst/>
          </a:prstGeom>
          <a:solidFill>
            <a:srgbClr val="F8FE98"/>
          </a:solidFill>
          <a:ln w="9525">
            <a:noFill/>
            <a:miter lim="800000"/>
            <a:headEnd/>
            <a:tailEnd/>
          </a:ln>
        </p:spPr>
      </p:pic>
      <p:pic>
        <p:nvPicPr>
          <p:cNvPr id="23559" name="Picture 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088" y="4572000"/>
            <a:ext cx="7704137" cy="523875"/>
          </a:xfrm>
          <a:prstGeom prst="rect">
            <a:avLst/>
          </a:prstGeom>
          <a:solidFill>
            <a:srgbClr val="F8FE98"/>
          </a:solidFill>
          <a:ln w="9525">
            <a:noFill/>
            <a:miter lim="800000"/>
            <a:headEnd/>
            <a:tailEnd/>
          </a:ln>
        </p:spPr>
      </p:pic>
      <p:pic>
        <p:nvPicPr>
          <p:cNvPr id="23560" name="Picture 1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3000375"/>
            <a:ext cx="8785225" cy="1250950"/>
          </a:xfrm>
          <a:prstGeom prst="rect">
            <a:avLst/>
          </a:prstGeom>
          <a:solidFill>
            <a:srgbClr val="FDFE98"/>
          </a:solidFill>
          <a:ln w="9525">
            <a:noFill/>
            <a:miter lim="800000"/>
            <a:headEnd/>
            <a:tailEnd/>
          </a:ln>
        </p:spPr>
      </p:pic>
      <p:sp>
        <p:nvSpPr>
          <p:cNvPr id="23561" name="Text Box 20"/>
          <p:cNvSpPr txBox="1">
            <a:spLocks noChangeArrowheads="1"/>
          </p:cNvSpPr>
          <p:nvPr/>
        </p:nvSpPr>
        <p:spPr bwMode="auto">
          <a:xfrm>
            <a:off x="395288" y="2543175"/>
            <a:ext cx="1800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FFFF00"/>
                </a:solidFill>
                <a:latin typeface="Comic Sans MS"/>
                <a:cs typeface="Comic Sans MS"/>
              </a:rPr>
              <a:t>Where now</a:t>
            </a:r>
          </a:p>
        </p:txBody>
      </p:sp>
      <p:graphicFrame>
        <p:nvGraphicFramePr>
          <p:cNvPr id="23555" name="Object 3"/>
          <p:cNvGraphicFramePr>
            <a:graphicFrameLocks noChangeAspect="1"/>
          </p:cNvGraphicFramePr>
          <p:nvPr/>
        </p:nvGraphicFramePr>
        <p:xfrm>
          <a:off x="468312" y="6275388"/>
          <a:ext cx="5688013" cy="542925"/>
        </p:xfrm>
        <a:graphic>
          <a:graphicData uri="http://schemas.openxmlformats.org/presentationml/2006/ole">
            <p:oleObj spid="_x0000_s105475" name="Equation" r:id="rId6" imgW="2793960" imgH="228600" progId="Equation.DSMT4">
              <p:embed/>
            </p:oleObj>
          </a:graphicData>
        </a:graphic>
      </p:graphicFrame>
      <p:pic>
        <p:nvPicPr>
          <p:cNvPr id="23562" name="Picture 2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56325" y="6275388"/>
            <a:ext cx="2570163" cy="542925"/>
          </a:xfrm>
          <a:prstGeom prst="rect">
            <a:avLst/>
          </a:prstGeom>
          <a:solidFill>
            <a:srgbClr val="F2FD9A"/>
          </a:solidFill>
          <a:ln w="9525">
            <a:noFill/>
            <a:miter lim="800000"/>
            <a:headEnd/>
            <a:tailEnd/>
          </a:ln>
        </p:spPr>
      </p:pic>
      <p:sp>
        <p:nvSpPr>
          <p:cNvPr id="23563" name="Rectangle 23"/>
          <p:cNvSpPr>
            <a:spLocks noChangeArrowheads="1"/>
          </p:cNvSpPr>
          <p:nvPr/>
        </p:nvSpPr>
        <p:spPr bwMode="auto">
          <a:xfrm>
            <a:off x="468311" y="6275388"/>
            <a:ext cx="8258177" cy="542925"/>
          </a:xfrm>
          <a:prstGeom prst="rect">
            <a:avLst/>
          </a:prstGeom>
          <a:noFill/>
          <a:ln w="2857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3564" name="Line 24"/>
          <p:cNvSpPr>
            <a:spLocks noChangeShapeType="1"/>
          </p:cNvSpPr>
          <p:nvPr/>
        </p:nvSpPr>
        <p:spPr bwMode="auto">
          <a:xfrm flipV="1">
            <a:off x="8586788" y="3789363"/>
            <a:ext cx="0" cy="24860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IE"/>
          </a:p>
        </p:txBody>
      </p:sp>
      <p:pic>
        <p:nvPicPr>
          <p:cNvPr id="23565" name="Picture 2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27088" y="1268413"/>
            <a:ext cx="7345362" cy="841375"/>
          </a:xfrm>
          <a:prstGeom prst="rect">
            <a:avLst/>
          </a:prstGeom>
          <a:solidFill>
            <a:srgbClr val="FCFE94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/>
          <p:cNvSpPr txBox="1">
            <a:spLocks noChangeArrowheads="1"/>
          </p:cNvSpPr>
          <p:nvPr/>
        </p:nvSpPr>
        <p:spPr bwMode="auto">
          <a:xfrm>
            <a:off x="179388" y="765175"/>
            <a:ext cx="8713787" cy="1440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b="1" dirty="0">
                <a:solidFill>
                  <a:srgbClr val="FFFF00"/>
                </a:solidFill>
                <a:latin typeface="Comic Sans MS"/>
                <a:cs typeface="Comic Sans MS"/>
              </a:rPr>
              <a:t>(B3)</a:t>
            </a:r>
            <a:r>
              <a:rPr lang="pl-PL" sz="2400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GB" sz="2400" dirty="0" smtClean="0">
                <a:solidFill>
                  <a:srgbClr val="FFFF00"/>
                </a:solidFill>
                <a:latin typeface="Comic Sans MS"/>
                <a:cs typeface="Comic Sans MS"/>
              </a:rPr>
              <a:t>Dirac and Majorana neutrinos propagate in matter in a 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n-GB" sz="2400" dirty="0" smtClean="0">
                <a:solidFill>
                  <a:srgbClr val="FFFF00"/>
                </a:solidFill>
                <a:latin typeface="Comic Sans MS"/>
                <a:cs typeface="Comic Sans MS"/>
              </a:rPr>
              <a:t>        different way</a:t>
            </a:r>
            <a:r>
              <a:rPr lang="en-GB" dirty="0" smtClean="0">
                <a:solidFill>
                  <a:srgbClr val="FFFF00"/>
                </a:solidFill>
                <a:latin typeface="Comic Sans MS"/>
                <a:cs typeface="Comic Sans MS"/>
              </a:rPr>
              <a:t>, </a:t>
            </a:r>
            <a:r>
              <a:rPr lang="en-GB" sz="2400" dirty="0" smtClean="0">
                <a:solidFill>
                  <a:srgbClr val="FFFF00"/>
                </a:solidFill>
                <a:latin typeface="Comic Sans MS"/>
                <a:cs typeface="Comic Sans MS"/>
              </a:rPr>
              <a:t>so in principle both types of neutrinos</a:t>
            </a:r>
            <a:br>
              <a:rPr lang="en-GB" sz="2400" dirty="0" smtClean="0">
                <a:solidFill>
                  <a:srgbClr val="FFFF00"/>
                </a:solidFill>
                <a:latin typeface="Comic Sans MS"/>
                <a:cs typeface="Comic Sans MS"/>
              </a:rPr>
            </a:br>
            <a:r>
              <a:rPr lang="en-GB" sz="2400" dirty="0" smtClean="0">
                <a:solidFill>
                  <a:srgbClr val="FFFF00"/>
                </a:solidFill>
                <a:latin typeface="Comic Sans MS"/>
                <a:cs typeface="Comic Sans MS"/>
              </a:rPr>
              <a:t/>
            </a:r>
            <a:br>
              <a:rPr lang="en-GB" sz="2400" dirty="0" smtClean="0">
                <a:solidFill>
                  <a:srgbClr val="FFFF00"/>
                </a:solidFill>
                <a:latin typeface="Comic Sans MS"/>
                <a:cs typeface="Comic Sans MS"/>
              </a:rPr>
            </a:br>
            <a:r>
              <a:rPr lang="en-GB" sz="2400" dirty="0" smtClean="0">
                <a:solidFill>
                  <a:srgbClr val="FFFF00"/>
                </a:solidFill>
                <a:latin typeface="Comic Sans MS"/>
                <a:cs typeface="Comic Sans MS"/>
              </a:rPr>
              <a:t>        can be</a:t>
            </a:r>
            <a:r>
              <a:rPr lang="en-GB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GB" sz="2400" dirty="0" smtClean="0">
                <a:solidFill>
                  <a:srgbClr val="FFFF00"/>
                </a:solidFill>
                <a:latin typeface="Comic Sans MS"/>
                <a:cs typeface="Comic Sans MS"/>
              </a:rPr>
              <a:t>distinguished in future oscillation experiments.</a:t>
            </a:r>
            <a:endParaRPr lang="en-GB" sz="2400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  <p:sp>
        <p:nvSpPr>
          <p:cNvPr id="25603" name="Text Box 5"/>
          <p:cNvSpPr txBox="1">
            <a:spLocks noChangeArrowheads="1"/>
          </p:cNvSpPr>
          <p:nvPr/>
        </p:nvSpPr>
        <p:spPr bwMode="auto">
          <a:xfrm>
            <a:off x="539750" y="2636838"/>
            <a:ext cx="8135938" cy="2499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buFont typeface="Wingdings" pitchFamily="-111" charset="2"/>
              <a:buChar char="q"/>
            </a:pPr>
            <a:r>
              <a:rPr lang="pl-PL" sz="2400" dirty="0">
                <a:latin typeface="Times New Roman" pitchFamily="-111" charset="0"/>
              </a:rPr>
              <a:t> </a:t>
            </a:r>
            <a:r>
              <a:rPr lang="en-US" sz="2400" dirty="0">
                <a:solidFill>
                  <a:srgbClr val="FFFF00"/>
                </a:solidFill>
                <a:latin typeface="Comic Sans MS"/>
                <a:cs typeface="Comic Sans MS"/>
              </a:rPr>
              <a:t>Production and detection states are the </a:t>
            </a:r>
            <a:r>
              <a:rPr lang="en-US" sz="2400" dirty="0" smtClean="0">
                <a:solidFill>
                  <a:srgbClr val="FFFF00"/>
                </a:solidFill>
                <a:latin typeface="Comic Sans MS"/>
                <a:cs typeface="Comic Sans MS"/>
              </a:rPr>
              <a:t>same</a:t>
            </a:r>
            <a:br>
              <a:rPr lang="en-US" sz="2400" dirty="0" smtClean="0">
                <a:solidFill>
                  <a:srgbClr val="FFFF00"/>
                </a:solidFill>
                <a:latin typeface="Comic Sans MS"/>
                <a:cs typeface="Comic Sans MS"/>
              </a:rPr>
            </a:br>
            <a:r>
              <a:rPr lang="en-US" sz="2400" dirty="0" smtClean="0">
                <a:solidFill>
                  <a:srgbClr val="FFFF00"/>
                </a:solidFill>
                <a:latin typeface="Comic Sans MS"/>
                <a:cs typeface="Comic Sans MS"/>
              </a:rPr>
              <a:t>  </a:t>
            </a:r>
            <a:r>
              <a:rPr lang="pl-PL" sz="2400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US" sz="2400" dirty="0">
                <a:solidFill>
                  <a:srgbClr val="FFFF00"/>
                </a:solidFill>
                <a:latin typeface="Comic Sans MS"/>
                <a:cs typeface="Comic Sans MS"/>
              </a:rPr>
              <a:t>(charge currents</a:t>
            </a:r>
            <a:r>
              <a:rPr lang="en-US" sz="2400" dirty="0" smtClean="0">
                <a:solidFill>
                  <a:srgbClr val="FFFF00"/>
                </a:solidFill>
                <a:latin typeface="Comic Sans MS"/>
                <a:cs typeface="Comic Sans MS"/>
              </a:rPr>
              <a:t> are </a:t>
            </a:r>
            <a:r>
              <a:rPr lang="en-US" sz="2400" dirty="0">
                <a:solidFill>
                  <a:srgbClr val="FFFF00"/>
                </a:solidFill>
                <a:latin typeface="Comic Sans MS"/>
                <a:cs typeface="Comic Sans MS"/>
              </a:rPr>
              <a:t>responsible for production </a:t>
            </a:r>
            <a:r>
              <a:rPr lang="en-US" sz="2400" dirty="0" smtClean="0">
                <a:solidFill>
                  <a:srgbClr val="FFFF00"/>
                </a:solidFill>
                <a:latin typeface="Comic Sans MS"/>
                <a:cs typeface="Comic Sans MS"/>
              </a:rPr>
              <a:t>and</a:t>
            </a:r>
            <a:br>
              <a:rPr lang="en-US" sz="2400" dirty="0" smtClean="0">
                <a:solidFill>
                  <a:srgbClr val="FFFF00"/>
                </a:solidFill>
                <a:latin typeface="Comic Sans MS"/>
                <a:cs typeface="Comic Sans MS"/>
              </a:rPr>
            </a:br>
            <a:r>
              <a:rPr lang="en-US" sz="2400" dirty="0" smtClean="0">
                <a:solidFill>
                  <a:srgbClr val="FFFF00"/>
                </a:solidFill>
                <a:latin typeface="Comic Sans MS"/>
                <a:cs typeface="Comic Sans MS"/>
              </a:rPr>
              <a:t>   </a:t>
            </a:r>
            <a:r>
              <a:rPr lang="en-US" sz="2400" dirty="0">
                <a:solidFill>
                  <a:srgbClr val="FFFF00"/>
                </a:solidFill>
                <a:latin typeface="Comic Sans MS"/>
                <a:cs typeface="Comic Sans MS"/>
              </a:rPr>
              <a:t>detection), but</a:t>
            </a:r>
            <a:endParaRPr lang="pl-PL" sz="2400" dirty="0">
              <a:solidFill>
                <a:srgbClr val="FFFF00"/>
              </a:solidFill>
              <a:latin typeface="Comic Sans MS"/>
              <a:cs typeface="Comic Sans MS"/>
            </a:endParaRPr>
          </a:p>
          <a:p>
            <a:pPr>
              <a:lnSpc>
                <a:spcPct val="65000"/>
              </a:lnSpc>
              <a:spcBef>
                <a:spcPct val="50000"/>
              </a:spcBef>
              <a:buFont typeface="Wingdings" pitchFamily="-111" charset="2"/>
              <a:buNone/>
            </a:pPr>
            <a:endParaRPr lang="en-US" sz="2400" dirty="0">
              <a:latin typeface="Times New Roman" pitchFamily="-111" charset="0"/>
            </a:endParaRPr>
          </a:p>
          <a:p>
            <a:pPr>
              <a:lnSpc>
                <a:spcPct val="60000"/>
              </a:lnSpc>
              <a:spcBef>
                <a:spcPct val="50000"/>
              </a:spcBef>
              <a:buFont typeface="Wingdings" pitchFamily="-111" charset="2"/>
              <a:buChar char="q"/>
            </a:pPr>
            <a:r>
              <a:rPr lang="pl-PL" sz="2400" dirty="0">
                <a:latin typeface="Times New Roman" pitchFamily="-111" charset="0"/>
              </a:rPr>
              <a:t> </a:t>
            </a:r>
            <a:r>
              <a:rPr lang="en-US" sz="2400" dirty="0">
                <a:solidFill>
                  <a:srgbClr val="FFFF00"/>
                </a:solidFill>
                <a:latin typeface="Comic Sans MS"/>
                <a:cs typeface="Comic Sans MS"/>
              </a:rPr>
              <a:t>Propagation in</a:t>
            </a:r>
            <a:r>
              <a:rPr lang="en-US" sz="2400" dirty="0" smtClean="0">
                <a:solidFill>
                  <a:srgbClr val="FFFF00"/>
                </a:solidFill>
                <a:latin typeface="Comic Sans MS"/>
                <a:cs typeface="Comic Sans MS"/>
              </a:rPr>
              <a:t> a matter </a:t>
            </a:r>
            <a:r>
              <a:rPr lang="en-US" sz="2400" dirty="0">
                <a:solidFill>
                  <a:srgbClr val="FFFF00"/>
                </a:solidFill>
                <a:latin typeface="Comic Sans MS"/>
                <a:cs typeface="Comic Sans MS"/>
              </a:rPr>
              <a:t>distinguish</a:t>
            </a:r>
            <a:r>
              <a:rPr lang="pl-PL" sz="2400" dirty="0">
                <a:solidFill>
                  <a:srgbClr val="FFFF00"/>
                </a:solidFill>
                <a:latin typeface="Comic Sans MS"/>
                <a:cs typeface="Comic Sans MS"/>
              </a:rPr>
              <a:t>es</a:t>
            </a:r>
            <a:r>
              <a:rPr lang="en-US" sz="2400" dirty="0">
                <a:solidFill>
                  <a:srgbClr val="FFFF00"/>
                </a:solidFill>
                <a:latin typeface="Comic Sans MS"/>
                <a:cs typeface="Comic Sans MS"/>
              </a:rPr>
              <a:t> both type</a:t>
            </a:r>
            <a:r>
              <a:rPr lang="pl-PL" sz="2400" dirty="0">
                <a:solidFill>
                  <a:srgbClr val="FFFF00"/>
                </a:solidFill>
                <a:latin typeface="Comic Sans MS"/>
                <a:cs typeface="Comic Sans MS"/>
              </a:rPr>
              <a:t>s</a:t>
            </a:r>
            <a:r>
              <a:rPr lang="en-US" sz="2400" dirty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US" sz="2400" dirty="0" smtClean="0">
                <a:solidFill>
                  <a:srgbClr val="FFFF00"/>
                </a:solidFill>
                <a:latin typeface="Comic Sans MS"/>
                <a:cs typeface="Comic Sans MS"/>
              </a:rPr>
              <a:t>of</a:t>
            </a:r>
            <a:br>
              <a:rPr lang="en-US" sz="2400" dirty="0" smtClean="0">
                <a:solidFill>
                  <a:srgbClr val="FFFF00"/>
                </a:solidFill>
                <a:latin typeface="Comic Sans MS"/>
                <a:cs typeface="Comic Sans MS"/>
              </a:rPr>
            </a:br>
            <a:r>
              <a:rPr lang="en-US" sz="2400" dirty="0" smtClean="0">
                <a:solidFill>
                  <a:srgbClr val="FFFF00"/>
                </a:solidFill>
                <a:latin typeface="Comic Sans MS"/>
                <a:cs typeface="Comic Sans MS"/>
              </a:rPr>
              <a:t/>
            </a:r>
            <a:br>
              <a:rPr lang="en-US" sz="2400" dirty="0" smtClean="0">
                <a:solidFill>
                  <a:srgbClr val="FFFF00"/>
                </a:solidFill>
                <a:latin typeface="Comic Sans MS"/>
                <a:cs typeface="Comic Sans MS"/>
              </a:rPr>
            </a:br>
            <a:r>
              <a:rPr lang="en-US" sz="2400" dirty="0" smtClean="0">
                <a:solidFill>
                  <a:srgbClr val="FFFF00"/>
                </a:solidFill>
                <a:latin typeface="Comic Sans MS"/>
                <a:cs typeface="Comic Sans MS"/>
              </a:rPr>
              <a:t>    neutrinos</a:t>
            </a:r>
            <a:r>
              <a:rPr lang="pl-PL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US" sz="2400" dirty="0" smtClean="0">
                <a:solidFill>
                  <a:srgbClr val="FFFF00"/>
                </a:solidFill>
                <a:latin typeface="Comic Sans MS"/>
                <a:cs typeface="Comic Sans MS"/>
              </a:rPr>
              <a:t>(</a:t>
            </a:r>
            <a:r>
              <a:rPr lang="en-US" sz="2400" dirty="0">
                <a:solidFill>
                  <a:srgbClr val="FFFF00"/>
                </a:solidFill>
                <a:latin typeface="Comic Sans MS"/>
                <a:cs typeface="Comic Sans MS"/>
              </a:rPr>
              <a:t>neutral currents are crucial</a:t>
            </a:r>
            <a:r>
              <a:rPr lang="pl-PL" sz="2400" dirty="0">
                <a:solidFill>
                  <a:srgbClr val="FFFF00"/>
                </a:solidFill>
                <a:latin typeface="Comic Sans MS"/>
                <a:cs typeface="Comic Sans MS"/>
              </a:rPr>
              <a:t>).</a:t>
            </a:r>
            <a:endParaRPr lang="en-US" sz="2400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CA8DFF-1A43-264F-AB16-F3710795906F}" type="slidenum">
              <a:rPr lang="en-US"/>
              <a:pPr>
                <a:defRPr/>
              </a:pPr>
              <a:t>57</a:t>
            </a:fld>
            <a:endParaRPr lang="en-US" dirty="0"/>
          </a:p>
        </p:txBody>
      </p:sp>
      <p:sp>
        <p:nvSpPr>
          <p:cNvPr id="73731" name="TextBox 3"/>
          <p:cNvSpPr txBox="1">
            <a:spLocks noChangeArrowheads="1"/>
          </p:cNvSpPr>
          <p:nvPr/>
        </p:nvSpPr>
        <p:spPr bwMode="auto">
          <a:xfrm>
            <a:off x="1600200" y="1"/>
            <a:ext cx="4572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dist"/>
            <a:r>
              <a:rPr lang="pl-PL" sz="4000" dirty="0" smtClean="0">
                <a:solidFill>
                  <a:srgbClr val="CCCC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The road ahead:</a:t>
            </a:r>
            <a:endParaRPr lang="pl-PL" sz="4000" dirty="0">
              <a:solidFill>
                <a:srgbClr val="CCCC00"/>
              </a:solidFill>
              <a:latin typeface="Comic Sans MS" pitchFamily="-110" charset="0"/>
              <a:ea typeface="Comic Sans MS" pitchFamily="-110" charset="0"/>
              <a:cs typeface="Comic Sans MS" pitchFamily="-110" charset="0"/>
            </a:endParaRPr>
          </a:p>
        </p:txBody>
      </p:sp>
      <p:sp>
        <p:nvSpPr>
          <p:cNvPr id="73732" name="TextBox 4"/>
          <p:cNvSpPr txBox="1">
            <a:spLocks noChangeArrowheads="1"/>
          </p:cNvSpPr>
          <p:nvPr/>
        </p:nvSpPr>
        <p:spPr bwMode="auto">
          <a:xfrm>
            <a:off x="228600" y="838201"/>
            <a:ext cx="7239000" cy="306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pl-PL" sz="1800" dirty="0" smtClean="0">
                <a:solidFill>
                  <a:srgbClr val="FF00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EXPERIMENTS:</a:t>
            </a:r>
            <a:endParaRPr lang="pl-PL" sz="1800" dirty="0">
              <a:solidFill>
                <a:srgbClr val="FF0000"/>
              </a:solidFill>
              <a:latin typeface="Comic Sans MS" pitchFamily="-110" charset="0"/>
              <a:ea typeface="Comic Sans MS" pitchFamily="-110" charset="0"/>
              <a:cs typeface="Comic Sans MS" pitchFamily="-110" charset="0"/>
            </a:endParaRPr>
          </a:p>
          <a:p>
            <a:pPr>
              <a:spcAft>
                <a:spcPts val="600"/>
              </a:spcAft>
              <a:buFont typeface="Arial" pitchFamily="-110" charset="0"/>
              <a:buChar char="•"/>
            </a:pPr>
            <a:r>
              <a:rPr lang="pl-PL" sz="2000" dirty="0" smtClean="0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Are neutrino Dirac or Majorana particles?</a:t>
            </a:r>
            <a:endParaRPr lang="pl-PL" sz="2000" dirty="0">
              <a:solidFill>
                <a:srgbClr val="FFFF00"/>
              </a:solidFill>
              <a:latin typeface="Comic Sans MS" pitchFamily="-110" charset="0"/>
              <a:ea typeface="Comic Sans MS" pitchFamily="-110" charset="0"/>
              <a:cs typeface="Comic Sans MS" pitchFamily="-110" charset="0"/>
            </a:endParaRPr>
          </a:p>
          <a:p>
            <a:pPr>
              <a:spcAft>
                <a:spcPts val="600"/>
              </a:spcAft>
              <a:buFont typeface="Arial" pitchFamily="-110" charset="0"/>
              <a:buChar char="•"/>
            </a:pPr>
            <a:r>
              <a:rPr lang="pl-PL" sz="2000" dirty="0" smtClean="0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What are absolute neutrino massea</a:t>
            </a:r>
          </a:p>
          <a:p>
            <a:pPr>
              <a:spcAft>
                <a:spcPts val="600"/>
              </a:spcAft>
              <a:buFont typeface="Arial" pitchFamily="-110" charset="0"/>
              <a:buChar char="•"/>
            </a:pPr>
            <a:r>
              <a:rPr lang="pl-PL" sz="2000" dirty="0" smtClean="0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Is the 23 angle maximal?</a:t>
            </a:r>
            <a:endParaRPr lang="pl-PL" sz="2000" dirty="0">
              <a:solidFill>
                <a:srgbClr val="FFFF00"/>
              </a:solidFill>
              <a:latin typeface="Comic Sans MS" pitchFamily="-110" charset="0"/>
              <a:ea typeface="Comic Sans MS" pitchFamily="-110" charset="0"/>
              <a:cs typeface="Comic Sans MS" pitchFamily="-110" charset="0"/>
            </a:endParaRPr>
          </a:p>
          <a:p>
            <a:pPr>
              <a:spcAft>
                <a:spcPts val="600"/>
              </a:spcAft>
              <a:buFont typeface="Arial" pitchFamily="-110" charset="0"/>
              <a:buChar char="•"/>
            </a:pPr>
            <a:r>
              <a:rPr lang="pl-PL" sz="2000" dirty="0" smtClean="0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Does the 13 angle vanish?</a:t>
            </a:r>
            <a:endParaRPr lang="pl-PL" sz="2000" dirty="0">
              <a:solidFill>
                <a:srgbClr val="FFFF00"/>
              </a:solidFill>
              <a:latin typeface="Comic Sans MS" pitchFamily="-110" charset="0"/>
              <a:ea typeface="Comic Sans MS" pitchFamily="-110" charset="0"/>
              <a:cs typeface="Comic Sans MS" pitchFamily="-110" charset="0"/>
            </a:endParaRPr>
          </a:p>
          <a:p>
            <a:pPr>
              <a:spcAft>
                <a:spcPts val="600"/>
              </a:spcAft>
              <a:buFont typeface="Arial" pitchFamily="-110" charset="0"/>
              <a:buChar char="•"/>
            </a:pPr>
            <a:r>
              <a:rPr lang="pl-PL" sz="2000" dirty="0" smtClean="0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Is there CP volation in the lepton sector?</a:t>
            </a:r>
            <a:endParaRPr lang="pl-PL" sz="2000" dirty="0">
              <a:solidFill>
                <a:srgbClr val="FFFF00"/>
              </a:solidFill>
              <a:latin typeface="Comic Sans MS" pitchFamily="-110" charset="0"/>
              <a:ea typeface="Comic Sans MS" pitchFamily="-110" charset="0"/>
              <a:cs typeface="Comic Sans MS" pitchFamily="-110" charset="0"/>
            </a:endParaRPr>
          </a:p>
          <a:p>
            <a:pPr>
              <a:spcAft>
                <a:spcPts val="600"/>
              </a:spcAft>
              <a:buFont typeface="Arial" pitchFamily="-110" charset="0"/>
              <a:buChar char="•"/>
            </a:pPr>
            <a:r>
              <a:rPr lang="pl-PL" sz="2000" dirty="0" smtClean="0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Do the sterile neutrino exist?</a:t>
            </a:r>
            <a:endParaRPr lang="pl-PL" sz="2000" dirty="0">
              <a:solidFill>
                <a:srgbClr val="FFFF00"/>
              </a:solidFill>
              <a:latin typeface="Comic Sans MS" pitchFamily="-110" charset="0"/>
              <a:ea typeface="Comic Sans MS" pitchFamily="-110" charset="0"/>
              <a:cs typeface="Comic Sans MS" pitchFamily="-110" charset="0"/>
            </a:endParaRPr>
          </a:p>
          <a:p>
            <a:pPr>
              <a:buFont typeface="Arial" pitchFamily="-110" charset="0"/>
              <a:buChar char="•"/>
            </a:pPr>
            <a:endParaRPr lang="pl-PL" sz="2000" dirty="0"/>
          </a:p>
        </p:txBody>
      </p:sp>
      <p:sp>
        <p:nvSpPr>
          <p:cNvPr id="73733" name="TextBox 4"/>
          <p:cNvSpPr txBox="1">
            <a:spLocks noChangeArrowheads="1"/>
          </p:cNvSpPr>
          <p:nvPr/>
        </p:nvSpPr>
        <p:spPr bwMode="auto">
          <a:xfrm>
            <a:off x="304800" y="3657600"/>
            <a:ext cx="7772400" cy="301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l-PL" sz="2000" dirty="0" smtClean="0">
                <a:solidFill>
                  <a:srgbClr val="FF00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THEORY</a:t>
            </a:r>
          </a:p>
          <a:p>
            <a:pPr>
              <a:spcAft>
                <a:spcPts val="600"/>
              </a:spcAft>
            </a:pPr>
            <a:r>
              <a:rPr lang="pl-PL" sz="2000" dirty="0">
                <a:solidFill>
                  <a:srgbClr val="3366FF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           </a:t>
            </a:r>
            <a:r>
              <a:rPr lang="pl-PL" sz="2000" dirty="0" smtClean="0">
                <a:solidFill>
                  <a:srgbClr val="3366FF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MASS PROBLEM</a:t>
            </a:r>
          </a:p>
          <a:p>
            <a:pPr>
              <a:spcAft>
                <a:spcPts val="600"/>
              </a:spcAft>
              <a:buFont typeface="Arial" pitchFamily="-110" charset="0"/>
              <a:buChar char="•"/>
            </a:pPr>
            <a:r>
              <a:rPr lang="pl-PL" sz="2000" dirty="0" smtClean="0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To understand why neutrino mass is so tiny</a:t>
            </a:r>
          </a:p>
          <a:p>
            <a:pPr>
              <a:spcAft>
                <a:spcPts val="600"/>
              </a:spcAft>
            </a:pPr>
            <a:r>
              <a:rPr lang="pl-PL" sz="2000" dirty="0">
                <a:solidFill>
                  <a:srgbClr val="3366FF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           </a:t>
            </a:r>
            <a:r>
              <a:rPr lang="pl-PL" sz="2000" dirty="0" smtClean="0">
                <a:solidFill>
                  <a:srgbClr val="3366FF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FLAVOUR PROBLEM</a:t>
            </a:r>
          </a:p>
          <a:p>
            <a:pPr>
              <a:spcAft>
                <a:spcPts val="600"/>
              </a:spcAft>
              <a:buFont typeface="Arial" pitchFamily="-110" charset="0"/>
              <a:buChar char="•"/>
            </a:pPr>
            <a:r>
              <a:rPr lang="pl-PL" sz="2000" dirty="0" smtClean="0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Why the lepton and quarks mixing angles are so different? </a:t>
            </a:r>
          </a:p>
          <a:p>
            <a:pPr>
              <a:spcAft>
                <a:spcPts val="600"/>
              </a:spcAft>
              <a:buFont typeface="Arial" pitchFamily="-110" charset="0"/>
              <a:buChar char="•"/>
            </a:pPr>
            <a:r>
              <a:rPr lang="pl-PL" sz="2000" dirty="0" smtClean="0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To understand SP symmetry breaking in the lepton sector</a:t>
            </a:r>
          </a:p>
          <a:p>
            <a:pPr>
              <a:spcAft>
                <a:spcPts val="600"/>
              </a:spcAft>
            </a:pPr>
            <a:r>
              <a:rPr lang="pl-PL" sz="2000" dirty="0">
                <a:solidFill>
                  <a:srgbClr val="0000FF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           </a:t>
            </a:r>
            <a:r>
              <a:rPr lang="pl-PL" sz="2000" dirty="0" smtClean="0">
                <a:solidFill>
                  <a:srgbClr val="0000FF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</a:t>
            </a:r>
            <a:r>
              <a:rPr lang="pl-PL" sz="2000" dirty="0" smtClean="0">
                <a:solidFill>
                  <a:srgbClr val="3366FF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PROBLEM OF INTERACTION</a:t>
            </a:r>
          </a:p>
          <a:p>
            <a:pPr>
              <a:spcAft>
                <a:spcPts val="600"/>
              </a:spcAft>
              <a:buFont typeface="Arial" pitchFamily="-110" charset="0"/>
              <a:buChar char="•"/>
            </a:pPr>
            <a:r>
              <a:rPr lang="pl-PL" sz="2000" dirty="0" smtClean="0">
                <a:solidFill>
                  <a:srgbClr val="FFFF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Are there non-standard neurtino interaction in the TeV scale?</a:t>
            </a:r>
            <a:endParaRPr lang="pl-PL" sz="2000" dirty="0">
              <a:solidFill>
                <a:srgbClr val="FFFF00"/>
              </a:solidFill>
              <a:latin typeface="Comic Sans MS" pitchFamily="-110" charset="0"/>
              <a:ea typeface="Comic Sans MS" pitchFamily="-110" charset="0"/>
              <a:cs typeface="Comic Sans MS" pitchFamily="-11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6F6D6F-69ED-6C4F-846C-0CD5546ABC95}" type="slidenum">
              <a:rPr lang="en-US"/>
              <a:pPr>
                <a:defRPr/>
              </a:pPr>
              <a:t>58</a:t>
            </a:fld>
            <a:endParaRPr lang="en-US" dirty="0"/>
          </a:p>
        </p:txBody>
      </p:sp>
      <p:sp>
        <p:nvSpPr>
          <p:cNvPr id="6" name="Rounded Rectangular Callout 5"/>
          <p:cNvSpPr/>
          <p:nvPr/>
        </p:nvSpPr>
        <p:spPr>
          <a:xfrm rot="2700559">
            <a:off x="5029200" y="990600"/>
            <a:ext cx="3657600" cy="1106106"/>
          </a:xfrm>
          <a:prstGeom prst="wedgeRoundRectCallout">
            <a:avLst>
              <a:gd name="adj1" fmla="val -17000"/>
              <a:gd name="adj2" fmla="val 305711"/>
              <a:gd name="adj3" fmla="val 16667"/>
            </a:avLst>
          </a:prstGeom>
          <a:effectLst>
            <a:glow rad="190500">
              <a:schemeClr val="accent6">
                <a:alpha val="75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dirty="0" smtClean="0"/>
              <a:t>Large statistic</a:t>
            </a:r>
          </a:p>
          <a:p>
            <a:pPr algn="ctr">
              <a:defRPr/>
            </a:pPr>
            <a:r>
              <a:rPr lang="pl-PL" dirty="0" smtClean="0">
                <a:solidFill>
                  <a:srgbClr val="FF0000"/>
                </a:solidFill>
              </a:rPr>
              <a:t>Future neutrino experiments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2438400" y="5562600"/>
            <a:ext cx="4724400" cy="990600"/>
          </a:xfrm>
          <a:prstGeom prst="wedgeRoundRectCallout">
            <a:avLst>
              <a:gd name="adj1" fmla="val -16413"/>
              <a:gd name="adj2" fmla="val -263651"/>
              <a:gd name="adj3" fmla="val 16667"/>
            </a:avLst>
          </a:prstGeom>
          <a:effectLst>
            <a:glow rad="190500">
              <a:schemeClr val="accent6">
                <a:alpha val="75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dirty="0" smtClean="0"/>
              <a:t>Cosmological studies</a:t>
            </a:r>
          </a:p>
          <a:p>
            <a:pPr algn="ctr">
              <a:defRPr/>
            </a:pPr>
            <a:r>
              <a:rPr lang="pl-PL" dirty="0" smtClean="0">
                <a:solidFill>
                  <a:srgbClr val="FF0000"/>
                </a:solidFill>
              </a:rPr>
              <a:t>Dark matter, dark energy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 rot="19246564">
            <a:off x="433358" y="1188913"/>
            <a:ext cx="3421433" cy="1022272"/>
          </a:xfrm>
          <a:prstGeom prst="wedgeRoundRectCallout">
            <a:avLst>
              <a:gd name="adj1" fmla="val 17849"/>
              <a:gd name="adj2" fmla="val 264239"/>
              <a:gd name="adj3" fmla="val 16667"/>
            </a:avLst>
          </a:prstGeom>
          <a:effectLst>
            <a:glow rad="190500">
              <a:schemeClr val="accent6">
                <a:alpha val="75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dirty="0" smtClean="0"/>
              <a:t>Large energy</a:t>
            </a:r>
          </a:p>
          <a:p>
            <a:pPr algn="ctr">
              <a:defRPr/>
            </a:pPr>
            <a:r>
              <a:rPr lang="pl-PL" dirty="0">
                <a:solidFill>
                  <a:srgbClr val="FF0000"/>
                </a:solidFill>
              </a:rPr>
              <a:t>LHC</a:t>
            </a:r>
          </a:p>
        </p:txBody>
      </p:sp>
      <p:sp>
        <p:nvSpPr>
          <p:cNvPr id="9" name="Oval 8"/>
          <p:cNvSpPr/>
          <p:nvPr/>
        </p:nvSpPr>
        <p:spPr>
          <a:xfrm>
            <a:off x="3352800" y="2389825"/>
            <a:ext cx="1592522" cy="1676400"/>
          </a:xfrm>
          <a:prstGeom prst="ellipse">
            <a:avLst/>
          </a:prstGeom>
          <a:effectLst>
            <a:glow rad="101600">
              <a:schemeClr val="accent6">
                <a:alpha val="75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dirty="0" smtClean="0">
                <a:solidFill>
                  <a:srgbClr val="FF0000"/>
                </a:solidFill>
                <a:effectLst>
                  <a:glow rad="190500">
                    <a:schemeClr val="accent6">
                      <a:alpha val="75000"/>
                    </a:schemeClr>
                  </a:glow>
                </a:effectLst>
              </a:rPr>
              <a:t>2030</a:t>
            </a:r>
            <a:endParaRPr lang="pl-PL" dirty="0">
              <a:solidFill>
                <a:srgbClr val="FF0000"/>
              </a:solidFill>
              <a:effectLst>
                <a:glow rad="190500">
                  <a:schemeClr val="accent6">
                    <a:alpha val="7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ACD929-7E96-A746-B16B-E4A7CE3043A1}" type="slidenum">
              <a:rPr lang="en-US"/>
              <a:pPr>
                <a:defRPr/>
              </a:pPr>
              <a:t>59</a:t>
            </a:fld>
            <a:endParaRPr lang="en-US" dirty="0"/>
          </a:p>
        </p:txBody>
      </p:sp>
      <p:sp>
        <p:nvSpPr>
          <p:cNvPr id="75779" name="Text Box 4"/>
          <p:cNvSpPr txBox="1">
            <a:spLocks noChangeArrowheads="1"/>
          </p:cNvSpPr>
          <p:nvPr/>
        </p:nvSpPr>
        <p:spPr bwMode="auto">
          <a:xfrm>
            <a:off x="1116013" y="0"/>
            <a:ext cx="67691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4800" i="1" dirty="0" smtClean="0">
                <a:solidFill>
                  <a:schemeClr val="folHlink"/>
                </a:solidFill>
              </a:rPr>
              <a:t>Conclusions</a:t>
            </a:r>
            <a:endParaRPr lang="en-US" sz="4800" i="1" dirty="0">
              <a:solidFill>
                <a:schemeClr val="folHlink"/>
              </a:solidFill>
            </a:endParaRPr>
          </a:p>
        </p:txBody>
      </p:sp>
      <p:sp>
        <p:nvSpPr>
          <p:cNvPr id="75780" name="Text Box 5"/>
          <p:cNvSpPr txBox="1">
            <a:spLocks noChangeArrowheads="1"/>
          </p:cNvSpPr>
          <p:nvPr/>
        </p:nvSpPr>
        <p:spPr bwMode="auto">
          <a:xfrm>
            <a:off x="468313" y="1143000"/>
            <a:ext cx="80645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buFontTx/>
              <a:buBlip>
                <a:blip r:embed="rId3"/>
              </a:buBlip>
            </a:pPr>
            <a:r>
              <a:rPr lang="pl-PL" dirty="0"/>
              <a:t> </a:t>
            </a:r>
            <a:r>
              <a:rPr lang="pl-PL" dirty="0" smtClean="0"/>
              <a:t> </a:t>
            </a:r>
            <a:r>
              <a:rPr lang="pl-PL" dirty="0" smtClean="0">
                <a:solidFill>
                  <a:srgbClr val="99FF33"/>
                </a:solidFill>
                <a:latin typeface="Arial" pitchFamily="-110" charset="0"/>
              </a:rPr>
              <a:t>During last years there was great progress in the</a:t>
            </a:r>
            <a:br>
              <a:rPr lang="pl-PL" dirty="0" smtClean="0">
                <a:solidFill>
                  <a:srgbClr val="99FF33"/>
                </a:solidFill>
                <a:latin typeface="Arial" pitchFamily="-110" charset="0"/>
              </a:rPr>
            </a:br>
            <a:r>
              <a:rPr lang="pl-PL" dirty="0" smtClean="0">
                <a:solidFill>
                  <a:srgbClr val="99FF33"/>
                </a:solidFill>
                <a:latin typeface="Arial" pitchFamily="-110" charset="0"/>
              </a:rPr>
              <a:t>    neutrino physics </a:t>
            </a:r>
          </a:p>
          <a:p>
            <a:pPr>
              <a:spcBef>
                <a:spcPct val="50000"/>
              </a:spcBef>
              <a:buFontTx/>
              <a:buBlip>
                <a:blip r:embed="rId3"/>
              </a:buBlip>
            </a:pPr>
            <a:r>
              <a:rPr lang="pl-PL" dirty="0">
                <a:latin typeface="Arial" pitchFamily="-110" charset="0"/>
              </a:rPr>
              <a:t> </a:t>
            </a:r>
            <a:r>
              <a:rPr lang="pl-PL" dirty="0" smtClean="0">
                <a:latin typeface="Arial" pitchFamily="-110" charset="0"/>
              </a:rPr>
              <a:t> </a:t>
            </a:r>
            <a:r>
              <a:rPr lang="pl-PL" dirty="0" smtClean="0">
                <a:solidFill>
                  <a:srgbClr val="FFFF00"/>
                </a:solidFill>
                <a:latin typeface="Arial" pitchFamily="-110" charset="0"/>
              </a:rPr>
              <a:t>Lepton sector is completely different then the quark</a:t>
            </a:r>
            <a:br>
              <a:rPr lang="pl-PL" dirty="0" smtClean="0">
                <a:solidFill>
                  <a:srgbClr val="FFFF00"/>
                </a:solidFill>
                <a:latin typeface="Arial" pitchFamily="-110" charset="0"/>
              </a:rPr>
            </a:br>
            <a:r>
              <a:rPr lang="pl-PL" dirty="0" smtClean="0">
                <a:solidFill>
                  <a:srgbClr val="FFFF00"/>
                </a:solidFill>
                <a:latin typeface="Arial" pitchFamily="-110" charset="0"/>
              </a:rPr>
              <a:t>    sector</a:t>
            </a:r>
          </a:p>
          <a:p>
            <a:pPr>
              <a:spcBef>
                <a:spcPct val="50000"/>
              </a:spcBef>
              <a:buFontTx/>
              <a:buBlip>
                <a:blip r:embed="rId3"/>
              </a:buBlip>
            </a:pPr>
            <a:r>
              <a:rPr lang="pl-PL" dirty="0">
                <a:latin typeface="Arial" pitchFamily="-110" charset="0"/>
              </a:rPr>
              <a:t> </a:t>
            </a:r>
            <a:r>
              <a:rPr lang="pl-PL" dirty="0" smtClean="0">
                <a:latin typeface="Arial" pitchFamily="-110" charset="0"/>
              </a:rPr>
              <a:t> </a:t>
            </a:r>
            <a:r>
              <a:rPr lang="pl-PL" dirty="0" smtClean="0">
                <a:solidFill>
                  <a:srgbClr val="CCECFF"/>
                </a:solidFill>
                <a:latin typeface="Arial" pitchFamily="-110" charset="0"/>
              </a:rPr>
              <a:t>To understand the neutrino masses we have to go</a:t>
            </a:r>
            <a:br>
              <a:rPr lang="pl-PL" dirty="0" smtClean="0">
                <a:solidFill>
                  <a:srgbClr val="CCECFF"/>
                </a:solidFill>
                <a:latin typeface="Arial" pitchFamily="-110" charset="0"/>
              </a:rPr>
            </a:br>
            <a:r>
              <a:rPr lang="pl-PL" dirty="0" smtClean="0">
                <a:solidFill>
                  <a:srgbClr val="CCECFF"/>
                </a:solidFill>
                <a:latin typeface="Arial" pitchFamily="-110" charset="0"/>
              </a:rPr>
              <a:t>     beyond the SM</a:t>
            </a:r>
          </a:p>
          <a:p>
            <a:pPr>
              <a:spcBef>
                <a:spcPct val="50000"/>
              </a:spcBef>
              <a:buFontTx/>
              <a:buBlip>
                <a:blip r:embed="rId3"/>
              </a:buBlip>
            </a:pPr>
            <a:r>
              <a:rPr lang="pl-PL" dirty="0" smtClean="0">
                <a:latin typeface="Arial" pitchFamily="-110" charset="0"/>
              </a:rPr>
              <a:t>  May be to understand the neutrinos we have to enlarge</a:t>
            </a:r>
            <a:br>
              <a:rPr lang="pl-PL" dirty="0" smtClean="0">
                <a:latin typeface="Arial" pitchFamily="-110" charset="0"/>
              </a:rPr>
            </a:br>
            <a:r>
              <a:rPr lang="pl-PL" dirty="0" smtClean="0">
                <a:latin typeface="Arial" pitchFamily="-110" charset="0"/>
              </a:rPr>
              <a:t>    the number of dimensions</a:t>
            </a:r>
            <a:endParaRPr lang="pl-PL" dirty="0" smtClean="0">
              <a:solidFill>
                <a:schemeClr val="hlink"/>
              </a:solidFill>
              <a:latin typeface="Arial" pitchFamily="-110" charset="0"/>
            </a:endParaRPr>
          </a:p>
          <a:p>
            <a:pPr>
              <a:spcBef>
                <a:spcPct val="50000"/>
              </a:spcBef>
              <a:buFontTx/>
              <a:buBlip>
                <a:blip r:embed="rId3"/>
              </a:buBlip>
            </a:pPr>
            <a:r>
              <a:rPr lang="pl-PL" dirty="0">
                <a:latin typeface="Arial" pitchFamily="-110" charset="0"/>
              </a:rPr>
              <a:t> </a:t>
            </a:r>
            <a:r>
              <a:rPr lang="pl-PL" dirty="0" smtClean="0">
                <a:latin typeface="Arial" pitchFamily="-110" charset="0"/>
              </a:rPr>
              <a:t> </a:t>
            </a:r>
            <a:r>
              <a:rPr lang="pl-PL" dirty="0" smtClean="0">
                <a:solidFill>
                  <a:schemeClr val="folHlink"/>
                </a:solidFill>
                <a:latin typeface="Arial" pitchFamily="-110" charset="0"/>
              </a:rPr>
              <a:t>Neutrinos can give information about force unification </a:t>
            </a:r>
            <a:br>
              <a:rPr lang="pl-PL" dirty="0" smtClean="0">
                <a:solidFill>
                  <a:schemeClr val="folHlink"/>
                </a:solidFill>
                <a:latin typeface="Arial" pitchFamily="-110" charset="0"/>
              </a:rPr>
            </a:br>
            <a:r>
              <a:rPr lang="pl-PL" dirty="0" smtClean="0">
                <a:solidFill>
                  <a:schemeClr val="folHlink"/>
                </a:solidFill>
                <a:latin typeface="Arial" pitchFamily="-110" charset="0"/>
              </a:rPr>
              <a:t>    GUT</a:t>
            </a:r>
          </a:p>
          <a:p>
            <a:pPr>
              <a:spcBef>
                <a:spcPct val="50000"/>
              </a:spcBef>
              <a:buFontTx/>
              <a:buBlip>
                <a:blip r:embed="rId3"/>
              </a:buBlip>
            </a:pPr>
            <a:r>
              <a:rPr lang="pl-PL" dirty="0">
                <a:latin typeface="Arial" pitchFamily="-110" charset="0"/>
              </a:rPr>
              <a:t> </a:t>
            </a:r>
            <a:r>
              <a:rPr lang="pl-PL" dirty="0" smtClean="0">
                <a:latin typeface="Arial" pitchFamily="-110" charset="0"/>
              </a:rPr>
              <a:t> </a:t>
            </a:r>
            <a:r>
              <a:rPr lang="pl-PL" dirty="0" smtClean="0">
                <a:solidFill>
                  <a:srgbClr val="CCCC00"/>
                </a:solidFill>
                <a:latin typeface="Arial" pitchFamily="-110" charset="0"/>
              </a:rPr>
              <a:t>Neutrinos play the role in astrophysics and cosmology</a:t>
            </a:r>
            <a:endParaRPr lang="pl-PL" dirty="0">
              <a:solidFill>
                <a:srgbClr val="CCCC00"/>
              </a:solidFill>
              <a:latin typeface="Arial" pitchFamily="-11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EA6E7C-B637-0143-824D-0DDE5EA6563B}" type="slidenum">
              <a:rPr lang="en-IE"/>
              <a:pPr>
                <a:defRPr/>
              </a:pPr>
              <a:t>6</a:t>
            </a:fld>
            <a:endParaRPr lang="en-IE"/>
          </a:p>
        </p:txBody>
      </p:sp>
      <p:sp>
        <p:nvSpPr>
          <p:cNvPr id="32771" name="Rectangle 23"/>
          <p:cNvSpPr>
            <a:spLocks noChangeArrowheads="1"/>
          </p:cNvSpPr>
          <p:nvPr/>
        </p:nvSpPr>
        <p:spPr bwMode="auto">
          <a:xfrm>
            <a:off x="228600" y="3657600"/>
            <a:ext cx="8915400" cy="110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lnSpc>
                <a:spcPct val="140000"/>
              </a:lnSpc>
              <a:buFontTx/>
              <a:buBlip>
                <a:blip r:embed="rId3"/>
              </a:buBlip>
            </a:pPr>
            <a:r>
              <a:rPr lang="en-GB" altLang="ja-JP" dirty="0">
                <a:solidFill>
                  <a:srgbClr val="FFFF00"/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 In 1987 neutrinos from the supernova SN87A were observed</a:t>
            </a:r>
            <a:br>
              <a:rPr lang="en-GB" altLang="ja-JP" dirty="0">
                <a:solidFill>
                  <a:srgbClr val="FFFF00"/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</a:br>
            <a:r>
              <a:rPr lang="en-GB" altLang="ja-JP" dirty="0">
                <a:solidFill>
                  <a:srgbClr val="FFFF00"/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   –  the  theory of supernova explosion was confirmed,  </a:t>
            </a:r>
          </a:p>
        </p:txBody>
      </p:sp>
      <p:sp>
        <p:nvSpPr>
          <p:cNvPr id="32772" name="TextBox 5"/>
          <p:cNvSpPr txBox="1">
            <a:spLocks noChangeArrowheads="1"/>
          </p:cNvSpPr>
          <p:nvPr/>
        </p:nvSpPr>
        <p:spPr bwMode="auto">
          <a:xfrm>
            <a:off x="228600" y="228600"/>
            <a:ext cx="8915400" cy="110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lnSpc>
                <a:spcPct val="140000"/>
              </a:lnSpc>
              <a:buFontTx/>
              <a:buBlip>
                <a:blip r:embed="rId3"/>
              </a:buBlip>
            </a:pPr>
            <a:r>
              <a:rPr lang="en-GB" altLang="ja-JP" dirty="0">
                <a:solidFill>
                  <a:srgbClr val="CCCC00"/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 Gargamelle (1973), neutral currents exist – first indication</a:t>
            </a:r>
            <a:br>
              <a:rPr lang="en-GB" altLang="ja-JP" dirty="0">
                <a:solidFill>
                  <a:srgbClr val="CCCC00"/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</a:br>
            <a:r>
              <a:rPr lang="en-GB" altLang="ja-JP" dirty="0">
                <a:solidFill>
                  <a:srgbClr val="CCCC00"/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   about Z  boson,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1736725"/>
            <a:ext cx="8915400" cy="1570038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>
              <a:spcAft>
                <a:spcPts val="3000"/>
              </a:spcAft>
              <a:buFontTx/>
              <a:buBlip>
                <a:blip r:embed="rId4"/>
              </a:buBlip>
              <a:defRPr/>
            </a:pPr>
            <a:r>
              <a:rPr lang="en-GB" altLang="ja-JP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 (Years 60-70), neutrinos are parts of the leptons doublets –</a:t>
            </a:r>
            <a:br>
              <a:rPr lang="en-GB" altLang="ja-JP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</a:br>
            <a:r>
              <a:rPr lang="en-GB" altLang="ja-JP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   Glashow, Weinberg  &amp; Salam of the unified model of</a:t>
            </a:r>
            <a:br>
              <a:rPr lang="en-GB" altLang="ja-JP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</a:br>
            <a:r>
              <a:rPr lang="en-GB" altLang="ja-JP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   electromagnetic and week interaction was created – the</a:t>
            </a:r>
            <a:br>
              <a:rPr lang="en-GB" altLang="ja-JP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</a:br>
            <a:r>
              <a:rPr lang="en-GB" altLang="ja-JP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itchFamily="-110" charset="0"/>
                <a:ea typeface="ＭＳ Ｐゴシック" pitchFamily="-110" charset="-128"/>
                <a:cs typeface="ＭＳ Ｐゴシック" pitchFamily="-110" charset="-128"/>
              </a:rPr>
              <a:t>   Model Standard,</a:t>
            </a:r>
            <a:endParaRPr lang="en-IE" dirty="0"/>
          </a:p>
        </p:txBody>
      </p:sp>
      <p:sp>
        <p:nvSpPr>
          <p:cNvPr id="32774" name="TextBox 9"/>
          <p:cNvSpPr txBox="1">
            <a:spLocks noChangeArrowheads="1"/>
          </p:cNvSpPr>
          <p:nvPr/>
        </p:nvSpPr>
        <p:spPr bwMode="auto">
          <a:xfrm>
            <a:off x="304800" y="5257800"/>
            <a:ext cx="7696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IE"/>
              <a:t>In </a:t>
            </a:r>
          </a:p>
        </p:txBody>
      </p:sp>
      <p:sp>
        <p:nvSpPr>
          <p:cNvPr id="32775" name="TextBox 10"/>
          <p:cNvSpPr txBox="1">
            <a:spLocks noChangeArrowheads="1"/>
          </p:cNvSpPr>
          <p:nvPr/>
        </p:nvSpPr>
        <p:spPr bwMode="auto">
          <a:xfrm>
            <a:off x="228600" y="5257800"/>
            <a:ext cx="8458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Tx/>
              <a:buBlip>
                <a:blip r:embed="rId3"/>
              </a:buBlip>
            </a:pPr>
            <a:r>
              <a:rPr lang="en-IE">
                <a:solidFill>
                  <a:srgbClr val="FFFF00"/>
                </a:solidFill>
              </a:rPr>
              <a:t> </a:t>
            </a:r>
            <a:r>
              <a:rPr lang="en-IE">
                <a:solidFill>
                  <a:srgbClr val="FFFF00"/>
                </a:solidFill>
                <a:latin typeface="Arial" pitchFamily="-110" charset="0"/>
              </a:rPr>
              <a:t>In LEP, 1989, in Z decay -  first observation that only three</a:t>
            </a:r>
            <a:br>
              <a:rPr lang="en-IE">
                <a:solidFill>
                  <a:srgbClr val="FFFF00"/>
                </a:solidFill>
                <a:latin typeface="Arial" pitchFamily="-110" charset="0"/>
              </a:rPr>
            </a:br>
            <a:r>
              <a:rPr lang="en-IE">
                <a:solidFill>
                  <a:srgbClr val="FFFF00"/>
                </a:solidFill>
                <a:latin typeface="Arial" pitchFamily="-110" charset="0"/>
              </a:rPr>
              <a:t>   generation of quarks and leptons exist in Nature, </a:t>
            </a:r>
            <a:r>
              <a:rPr lang="en-IE">
                <a:latin typeface="Arial" pitchFamily="-110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  <p:bldP spid="32772" grpId="0"/>
      <p:bldP spid="7" grpId="0"/>
      <p:bldP spid="3277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8382000" y="1676400"/>
            <a:ext cx="381000" cy="2286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</a:schemeClr>
              </a:gs>
              <a:gs pos="100000">
                <a:srgbClr val="FFFFFF"/>
              </a:gs>
            </a:gsLst>
            <a:lin ang="0" scaled="1"/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IE" sz="1800"/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7391400" y="84138"/>
          <a:ext cx="1524000" cy="6774354"/>
        </p:xfrm>
        <a:graphic>
          <a:graphicData uri="http://schemas.openxmlformats.org/drawingml/2006/table">
            <a:tbl>
              <a:tblPr/>
              <a:tblGrid>
                <a:gridCol w="762000"/>
                <a:gridCol w="762000"/>
              </a:tblGrid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1956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3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7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8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8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2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9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2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1960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9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1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4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2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6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3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20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4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18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5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12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6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9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7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9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8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29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9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Verdana"/>
                        </a:rPr>
                        <a:t>70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1970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Verdana"/>
                        </a:rPr>
                        <a:t>91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1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81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2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92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3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132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4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196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5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245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6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311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7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298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8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Verdana"/>
                        </a:rPr>
                        <a:t>367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9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Verdana"/>
                        </a:rPr>
                        <a:t>311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1980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Verdana"/>
                        </a:rPr>
                        <a:t>432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1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Verdana"/>
                        </a:rPr>
                        <a:t>412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2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318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3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227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4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375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5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344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6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Verdana"/>
                        </a:rPr>
                        <a:t>541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7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Verdana"/>
                        </a:rPr>
                        <a:t>598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8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Verdana"/>
                        </a:rPr>
                        <a:t>498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9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449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1990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481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1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Verdana"/>
                        </a:rPr>
                        <a:t>536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2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Verdana"/>
                        </a:rPr>
                        <a:t>693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3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540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4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540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5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563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6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591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934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7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642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8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876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9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Verdana"/>
                        </a:rPr>
                        <a:t>1006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2000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Verdana"/>
                        </a:rPr>
                        <a:t>1195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1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Verdana"/>
                        </a:rPr>
                        <a:t>1155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2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Verdana"/>
                        </a:rPr>
                        <a:t>1119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3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Verdana"/>
                        </a:rPr>
                        <a:t>1168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4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Verdana"/>
                        </a:rPr>
                        <a:t>1001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5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Verdana"/>
                        </a:rPr>
                        <a:t>1031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1219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6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latin typeface="Verdana"/>
                        </a:rPr>
                        <a:t>1094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7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829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  <a:tr h="5906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8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latin typeface="Verdana"/>
                        </a:rPr>
                        <a:t>613</a:t>
                      </a:r>
                    </a:p>
                  </a:txBody>
                  <a:tcPr marL="5898" marR="5898" marT="589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blipFill rotWithShape="1"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611DF0-6F74-4C46-BF73-49DB83382747}" type="slidenum">
              <a:rPr lang="en-IE"/>
              <a:pPr>
                <a:defRPr/>
              </a:pPr>
              <a:t>7</a:t>
            </a:fld>
            <a:endParaRPr lang="en-IE"/>
          </a:p>
        </p:txBody>
      </p:sp>
      <p:sp>
        <p:nvSpPr>
          <p:cNvPr id="34927" name="Rectangle 21"/>
          <p:cNvSpPr>
            <a:spLocks noChangeArrowheads="1"/>
          </p:cNvSpPr>
          <p:nvPr/>
        </p:nvSpPr>
        <p:spPr bwMode="auto">
          <a:xfrm>
            <a:off x="304800" y="2667000"/>
            <a:ext cx="70866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Tx/>
              <a:buBlip>
                <a:blip r:embed="rId4"/>
              </a:buBlip>
            </a:pPr>
            <a:r>
              <a:rPr lang="pl-PL">
                <a:solidFill>
                  <a:srgbClr val="CCECFF"/>
                </a:solidFill>
                <a:latin typeface="Arial" pitchFamily="-110" charset="0"/>
              </a:rPr>
              <a:t> Superkamiokande, in 1998, first real</a:t>
            </a:r>
            <a:br>
              <a:rPr lang="pl-PL">
                <a:solidFill>
                  <a:srgbClr val="CCECFF"/>
                </a:solidFill>
                <a:latin typeface="Arial" pitchFamily="-110" charset="0"/>
              </a:rPr>
            </a:br>
            <a:r>
              <a:rPr lang="pl-PL">
                <a:solidFill>
                  <a:srgbClr val="CCECFF"/>
                </a:solidFill>
                <a:latin typeface="Arial" pitchFamily="-110" charset="0"/>
              </a:rPr>
              <a:t>   confirmation that atmospheric neutrinos</a:t>
            </a:r>
            <a:br>
              <a:rPr lang="pl-PL">
                <a:solidFill>
                  <a:srgbClr val="CCECFF"/>
                </a:solidFill>
                <a:latin typeface="Arial" pitchFamily="-110" charset="0"/>
              </a:rPr>
            </a:br>
            <a:r>
              <a:rPr lang="pl-PL">
                <a:solidFill>
                  <a:srgbClr val="CCECFF"/>
                </a:solidFill>
                <a:latin typeface="Arial" pitchFamily="-110" charset="0"/>
              </a:rPr>
              <a:t>   oscillate – neutrinos are massive particles – </a:t>
            </a:r>
            <a:br>
              <a:rPr lang="pl-PL">
                <a:solidFill>
                  <a:srgbClr val="CCECFF"/>
                </a:solidFill>
                <a:latin typeface="Arial" pitchFamily="-110" charset="0"/>
              </a:rPr>
            </a:br>
            <a:r>
              <a:rPr lang="pl-PL">
                <a:solidFill>
                  <a:srgbClr val="CCECFF"/>
                </a:solidFill>
                <a:latin typeface="Arial" pitchFamily="-110" charset="0"/>
              </a:rPr>
              <a:t>   </a:t>
            </a:r>
            <a:r>
              <a:rPr lang="pl-PL">
                <a:solidFill>
                  <a:srgbClr val="FF6600"/>
                </a:solidFill>
                <a:latin typeface="Arial" pitchFamily="-110" charset="0"/>
              </a:rPr>
              <a:t>the Standard Model has to be extended</a:t>
            </a:r>
          </a:p>
        </p:txBody>
      </p:sp>
      <p:sp>
        <p:nvSpPr>
          <p:cNvPr id="34928" name="TextBox 22"/>
          <p:cNvSpPr txBox="1">
            <a:spLocks noChangeArrowheads="1"/>
          </p:cNvSpPr>
          <p:nvPr/>
        </p:nvSpPr>
        <p:spPr bwMode="auto">
          <a:xfrm>
            <a:off x="1295400" y="5562600"/>
            <a:ext cx="457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pl-PL" sz="1800"/>
              <a:t>JJaak </a:t>
            </a:r>
          </a:p>
        </p:txBody>
      </p:sp>
      <p:sp>
        <p:nvSpPr>
          <p:cNvPr id="34929" name="TextBox 23"/>
          <p:cNvSpPr txBox="1">
            <a:spLocks noChangeArrowheads="1"/>
          </p:cNvSpPr>
          <p:nvPr/>
        </p:nvSpPr>
        <p:spPr bwMode="auto">
          <a:xfrm>
            <a:off x="76200" y="4962525"/>
            <a:ext cx="70104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pl-PL" sz="4000" dirty="0">
                <a:solidFill>
                  <a:schemeClr val="accent6">
                    <a:lumMod val="60000"/>
                    <a:lumOff val="40000"/>
                  </a:schemeClr>
                </a:solidFill>
                <a:latin typeface="Comic Sans MS" pitchFamily="27" charset="0"/>
                <a:ea typeface="Comic Sans MS" pitchFamily="27" charset="0"/>
                <a:cs typeface="Comic Sans MS" pitchFamily="27" charset="0"/>
              </a:rPr>
              <a:t>How to extend </a:t>
            </a:r>
          </a:p>
          <a:p>
            <a:pPr algn="ctr">
              <a:defRPr/>
            </a:pPr>
            <a:r>
              <a:rPr lang="pl-PL" sz="4000" dirty="0">
                <a:solidFill>
                  <a:schemeClr val="accent6">
                    <a:lumMod val="60000"/>
                    <a:lumOff val="40000"/>
                  </a:schemeClr>
                </a:solidFill>
                <a:latin typeface="Comic Sans MS" pitchFamily="27" charset="0"/>
                <a:ea typeface="Comic Sans MS" pitchFamily="27" charset="0"/>
                <a:cs typeface="Comic Sans MS" pitchFamily="27" charset="0"/>
              </a:rPr>
              <a:t>the Standard Model???? </a:t>
            </a:r>
          </a:p>
        </p:txBody>
      </p:sp>
      <p:sp>
        <p:nvSpPr>
          <p:cNvPr id="34930" name="TextBox 7"/>
          <p:cNvSpPr txBox="1">
            <a:spLocks noChangeArrowheads="1"/>
          </p:cNvSpPr>
          <p:nvPr/>
        </p:nvSpPr>
        <p:spPr bwMode="auto">
          <a:xfrm>
            <a:off x="304800" y="533400"/>
            <a:ext cx="69342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Tx/>
              <a:buBlip>
                <a:blip r:embed="rId4"/>
              </a:buBlip>
            </a:pPr>
            <a:r>
              <a:rPr lang="en-IE">
                <a:solidFill>
                  <a:srgbClr val="FFFF00"/>
                </a:solidFill>
                <a:latin typeface="Arial" pitchFamily="-110" charset="0"/>
              </a:rPr>
              <a:t> </a:t>
            </a:r>
            <a:r>
              <a:rPr lang="en-GB" dirty="0">
                <a:solidFill>
                  <a:srgbClr val="FFFF00"/>
                </a:solidFill>
                <a:latin typeface="Arial" pitchFamily="-110" charset="0"/>
              </a:rPr>
              <a:t>Between 1998 and 2003 – solar neutrino</a:t>
            </a:r>
            <a:br>
              <a:rPr lang="en-GB" dirty="0">
                <a:solidFill>
                  <a:srgbClr val="FFFF00"/>
                </a:solidFill>
                <a:latin typeface="Arial" pitchFamily="-110" charset="0"/>
              </a:rPr>
            </a:br>
            <a:r>
              <a:rPr lang="en-GB" dirty="0">
                <a:solidFill>
                  <a:srgbClr val="FFFF00"/>
                </a:solidFill>
                <a:latin typeface="Arial" pitchFamily="-110" charset="0"/>
              </a:rPr>
              <a:t>   problem was resolved – first independent proof</a:t>
            </a:r>
            <a:br>
              <a:rPr lang="en-GB" dirty="0">
                <a:solidFill>
                  <a:srgbClr val="FFFF00"/>
                </a:solidFill>
                <a:latin typeface="Arial" pitchFamily="-110" charset="0"/>
              </a:rPr>
            </a:br>
            <a:r>
              <a:rPr lang="en-GB" dirty="0">
                <a:solidFill>
                  <a:srgbClr val="FFFF00"/>
                </a:solidFill>
                <a:latin typeface="Arial" pitchFamily="-110" charset="0"/>
              </a:rPr>
              <a:t>   that Bethe model of energy creation in stars –</a:t>
            </a:r>
            <a:br>
              <a:rPr lang="en-GB" dirty="0">
                <a:solidFill>
                  <a:srgbClr val="FFFF00"/>
                </a:solidFill>
                <a:latin typeface="Arial" pitchFamily="-110" charset="0"/>
              </a:rPr>
            </a:br>
            <a:r>
              <a:rPr lang="en-GB" dirty="0">
                <a:solidFill>
                  <a:srgbClr val="FFFF00"/>
                </a:solidFill>
                <a:latin typeface="Arial" pitchFamily="-110" charset="0"/>
              </a:rPr>
              <a:t>   hydrogen nucleosynthesis is correct</a:t>
            </a:r>
            <a:endParaRPr lang="en-GB" dirty="0">
              <a:latin typeface="Arial" pitchFamily="-11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927" grpId="0"/>
      <p:bldP spid="34929" grpId="0"/>
      <p:bldP spid="349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AA6FCB-9E95-AD44-9098-7C5D16721467}" type="slidenum">
              <a:rPr lang="en-US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36867" name="Text Box 6"/>
          <p:cNvSpPr txBox="1">
            <a:spLocks noChangeArrowheads="1"/>
          </p:cNvSpPr>
          <p:nvPr/>
        </p:nvSpPr>
        <p:spPr bwMode="auto">
          <a:xfrm>
            <a:off x="468313" y="1700213"/>
            <a:ext cx="8135937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5400" b="1">
                <a:solidFill>
                  <a:srgbClr val="FF9900"/>
                </a:solidFill>
                <a:latin typeface="Arial" pitchFamily="-110" charset="0"/>
              </a:rPr>
              <a:t>Neutrinos </a:t>
            </a:r>
          </a:p>
          <a:p>
            <a:pPr algn="ctr">
              <a:spcBef>
                <a:spcPct val="50000"/>
              </a:spcBef>
            </a:pPr>
            <a:r>
              <a:rPr lang="pl-PL" sz="5400" b="1">
                <a:solidFill>
                  <a:srgbClr val="FF9900"/>
                </a:solidFill>
                <a:latin typeface="Arial" pitchFamily="-110" charset="0"/>
              </a:rPr>
              <a:t>in </a:t>
            </a:r>
          </a:p>
          <a:p>
            <a:pPr algn="ctr">
              <a:spcBef>
                <a:spcPct val="50000"/>
              </a:spcBef>
            </a:pPr>
            <a:r>
              <a:rPr lang="pl-PL" sz="5400" b="1">
                <a:solidFill>
                  <a:srgbClr val="FF9900"/>
                </a:solidFill>
                <a:latin typeface="Arial" pitchFamily="-110" charset="0"/>
              </a:rPr>
              <a:t>the Standard Model</a:t>
            </a:r>
            <a:endParaRPr lang="en-US" sz="5400" b="1" dirty="0">
              <a:solidFill>
                <a:srgbClr val="FF9900"/>
              </a:solidFill>
              <a:latin typeface="Arial" pitchFamily="-11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79EAC9-FC3E-6A46-9385-20BECDAFE48F}" type="slidenum">
              <a:rPr lang="en-IE"/>
              <a:pPr>
                <a:defRPr/>
              </a:pPr>
              <a:t>9</a:t>
            </a:fld>
            <a:endParaRPr lang="en-IE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0" y="152400"/>
            <a:ext cx="899160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>
              <a:defRPr/>
            </a:pPr>
            <a:r>
              <a:rPr lang="pl-PL" altLang="ja-JP" sz="3600" b="1">
                <a:solidFill>
                  <a:srgbClr val="CCECFF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 </a:t>
            </a:r>
            <a:r>
              <a:rPr lang="pl-PL" altLang="ja-JP" sz="3600" b="1">
                <a:solidFill>
                  <a:srgbClr val="CCCC00"/>
                </a:solidFill>
                <a:latin typeface="Comic Sans MS" pitchFamily="-110" charset="0"/>
                <a:ea typeface="Comic Sans MS" pitchFamily="-110" charset="0"/>
                <a:cs typeface="Comic Sans MS" pitchFamily="-110" charset="0"/>
              </a:rPr>
              <a:t>2) Neutrinos in the Standard Model</a:t>
            </a:r>
            <a:endParaRPr lang="pl-PL" sz="3600" b="1">
              <a:solidFill>
                <a:srgbClr val="CCCC00"/>
              </a:solidFill>
              <a:latin typeface="Comic Sans MS" pitchFamily="-110" charset="0"/>
              <a:ea typeface="Comic Sans MS" pitchFamily="-110" charset="0"/>
              <a:cs typeface="Comic Sans MS" pitchFamily="-110" charset="0"/>
            </a:endParaRPr>
          </a:p>
        </p:txBody>
      </p:sp>
      <p:sp>
        <p:nvSpPr>
          <p:cNvPr id="37894" name="TextBox 6"/>
          <p:cNvSpPr txBox="1">
            <a:spLocks noChangeArrowheads="1"/>
          </p:cNvSpPr>
          <p:nvPr/>
        </p:nvSpPr>
        <p:spPr bwMode="auto">
          <a:xfrm>
            <a:off x="457200" y="1143000"/>
            <a:ext cx="769620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rgbClr val="000000"/>
            </a:inn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IE" dirty="0">
                <a:solidFill>
                  <a:srgbClr val="CCFFCC"/>
                </a:solidFill>
                <a:latin typeface="Comic Sans MS"/>
                <a:ea typeface="Arial" pitchFamily="27" charset="0"/>
                <a:cs typeface="Comic Sans MS"/>
              </a:rPr>
              <a:t>  </a:t>
            </a:r>
            <a:r>
              <a:rPr lang="en-IE" dirty="0">
                <a:solidFill>
                  <a:srgbClr val="CCFFCC"/>
                </a:solidFill>
                <a:effectLst>
                  <a:innerShdw blurRad="63500" dist="50800" dir="5400000">
                    <a:srgbClr val="000000">
                      <a:alpha val="50000"/>
                    </a:srgbClr>
                  </a:innerShdw>
                </a:effectLst>
                <a:latin typeface="Comic Sans MS"/>
                <a:ea typeface="Arial" pitchFamily="27" charset="0"/>
                <a:cs typeface="Comic Sans MS"/>
              </a:rPr>
              <a:t>1) There is no RH </a:t>
            </a:r>
            <a:r>
              <a:rPr lang="en-IE" dirty="0" smtClean="0">
                <a:solidFill>
                  <a:srgbClr val="CCFFCC"/>
                </a:solidFill>
                <a:effectLst>
                  <a:innerShdw blurRad="63500" dist="50800" dir="5400000">
                    <a:srgbClr val="000000">
                      <a:alpha val="50000"/>
                    </a:srgbClr>
                  </a:innerShdw>
                </a:effectLst>
                <a:latin typeface="Comic Sans MS"/>
                <a:ea typeface="Arial" pitchFamily="27" charset="0"/>
                <a:cs typeface="Comic Sans MS"/>
              </a:rPr>
              <a:t>neutrinos,</a:t>
            </a:r>
          </a:p>
          <a:p>
            <a:pPr>
              <a:spcAft>
                <a:spcPts val="1200"/>
              </a:spcAft>
              <a:defRPr/>
            </a:pPr>
            <a:r>
              <a:rPr lang="en-IE" dirty="0">
                <a:solidFill>
                  <a:srgbClr val="CCFFCC"/>
                </a:solidFill>
                <a:effectLst>
                  <a:innerShdw blurRad="63500" dist="50800" dir="5400000">
                    <a:srgbClr val="000000">
                      <a:alpha val="50000"/>
                    </a:srgbClr>
                  </a:innerShdw>
                </a:effectLst>
                <a:latin typeface="Comic Sans MS"/>
                <a:ea typeface="Arial" pitchFamily="27" charset="0"/>
                <a:cs typeface="Comic Sans MS"/>
              </a:rPr>
              <a:t>  2) There is only one Higgs doublet of SU(2)</a:t>
            </a:r>
            <a:r>
              <a:rPr lang="en-IE" baseline="-25000" dirty="0">
                <a:solidFill>
                  <a:srgbClr val="CCFFCC"/>
                </a:solidFill>
                <a:effectLst>
                  <a:innerShdw blurRad="63500" dist="50800" dir="5400000">
                    <a:srgbClr val="000000">
                      <a:alpha val="50000"/>
                    </a:srgbClr>
                  </a:innerShdw>
                </a:effectLst>
                <a:latin typeface="Comic Sans MS"/>
                <a:ea typeface="Arial" pitchFamily="27" charset="0"/>
                <a:cs typeface="Comic Sans MS"/>
              </a:rPr>
              <a:t>L</a:t>
            </a:r>
            <a:r>
              <a:rPr lang="en-IE" dirty="0">
                <a:solidFill>
                  <a:srgbClr val="CCFFCC"/>
                </a:solidFill>
                <a:effectLst>
                  <a:innerShdw blurRad="63500" dist="50800" dir="5400000">
                    <a:srgbClr val="000000">
                      <a:alpha val="50000"/>
                    </a:srgbClr>
                  </a:innerShdw>
                </a:effectLst>
                <a:latin typeface="Comic Sans MS"/>
                <a:ea typeface="Arial" pitchFamily="27" charset="0"/>
                <a:cs typeface="Comic Sans MS"/>
              </a:rPr>
              <a:t>,</a:t>
            </a:r>
          </a:p>
          <a:p>
            <a:pPr>
              <a:spcAft>
                <a:spcPts val="1200"/>
              </a:spcAft>
              <a:defRPr/>
            </a:pPr>
            <a:r>
              <a:rPr lang="en-IE" dirty="0">
                <a:solidFill>
                  <a:srgbClr val="CCFFCC"/>
                </a:solidFill>
                <a:effectLst>
                  <a:innerShdw blurRad="63500" dist="50800" dir="5400000">
                    <a:srgbClr val="000000">
                      <a:alpha val="50000"/>
                    </a:srgbClr>
                  </a:innerShdw>
                </a:effectLst>
                <a:latin typeface="Comic Sans MS"/>
                <a:ea typeface="Arial" pitchFamily="27" charset="0"/>
                <a:cs typeface="Comic Sans MS"/>
              </a:rPr>
              <a:t>  3) Theory is renormalizable,</a:t>
            </a:r>
          </a:p>
        </p:txBody>
      </p:sp>
      <p:sp>
        <p:nvSpPr>
          <p:cNvPr id="10" name="Left Arrow Callout 9"/>
          <p:cNvSpPr/>
          <p:nvPr/>
        </p:nvSpPr>
        <p:spPr>
          <a:xfrm>
            <a:off x="4267200" y="3505200"/>
            <a:ext cx="4419600" cy="2443163"/>
          </a:xfrm>
          <a:prstGeom prst="leftArrowCallout">
            <a:avLst>
              <a:gd name="adj1" fmla="val 50000"/>
              <a:gd name="adj2" fmla="val 25000"/>
              <a:gd name="adj3" fmla="val 25000"/>
              <a:gd name="adj4" fmla="val 84636"/>
            </a:avLst>
          </a:prstGeom>
          <a:solidFill>
            <a:srgbClr val="CCFFCC"/>
          </a:solidFill>
          <a:ln>
            <a:noFill/>
          </a:ln>
          <a:scene3d>
            <a:camera prst="orthographicFront"/>
            <a:lightRig rig="threePt" dir="t"/>
          </a:scene3d>
          <a:sp3d>
            <a:bevelT w="254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pl-PL" dirty="0">
                <a:ln>
                  <a:solidFill>
                    <a:srgbClr val="FF0000"/>
                  </a:solidFill>
                </a:ln>
                <a:solidFill>
                  <a:schemeClr val="bg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But</a:t>
            </a:r>
          </a:p>
          <a:p>
            <a:pPr algn="ctr">
              <a:defRPr/>
            </a:pPr>
            <a:r>
              <a:rPr lang="pl-PL" dirty="0">
                <a:ln>
                  <a:solidFill>
                    <a:srgbClr val="FF0000"/>
                  </a:solidFill>
                </a:ln>
                <a:solidFill>
                  <a:schemeClr val="bg2">
                    <a:lumMod val="60000"/>
                    <a:lumOff val="40000"/>
                  </a:schemeClr>
                </a:solidFill>
                <a:latin typeface="Comic Sans MS"/>
                <a:cs typeface="Comic Sans MS"/>
              </a:rPr>
              <a:t>vanishing of neutrino mass is not guaranteed by any fundamental symmetry 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4800" y="3743325"/>
            <a:ext cx="2895600" cy="4603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IE" dirty="0">
                <a:latin typeface="Comic Sans MS"/>
                <a:cs typeface="Comic Sans MS"/>
              </a:rPr>
              <a:t>As a consequense: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8200" y="4572000"/>
            <a:ext cx="2895600" cy="156966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IE" sz="3200" b="1" dirty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glow rad="139700">
                    <a:schemeClr val="accent1">
                      <a:alpha val="75000"/>
                    </a:schemeClr>
                  </a:glow>
                </a:effectLst>
              </a:rPr>
              <a:t>Neutrinos </a:t>
            </a:r>
          </a:p>
          <a:p>
            <a:pPr algn="ctr">
              <a:defRPr/>
            </a:pPr>
            <a:r>
              <a:rPr lang="en-IE" sz="3200" b="1" dirty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glow rad="139700">
                    <a:schemeClr val="accent1">
                      <a:alpha val="75000"/>
                    </a:schemeClr>
                  </a:glow>
                </a:effectLst>
              </a:rPr>
              <a:t>are </a:t>
            </a:r>
          </a:p>
          <a:p>
            <a:pPr algn="ctr">
              <a:defRPr/>
            </a:pPr>
            <a:r>
              <a:rPr lang="en-IE" sz="3200" b="1" dirty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glow rad="139700">
                    <a:schemeClr val="accent1">
                      <a:alpha val="75000"/>
                    </a:schemeClr>
                  </a:glow>
                </a:effectLst>
              </a:rPr>
              <a:t>massless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rbita">
  <a:themeElements>
    <a:clrScheme name="Orbita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a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Orbita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a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a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a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a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a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a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a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a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Orbit</Template>
  <TotalTime>6164</TotalTime>
  <Words>3144</Words>
  <Application>Microsoft Macintosh PowerPoint</Application>
  <PresentationFormat>On-screen Show (4:3)</PresentationFormat>
  <Paragraphs>544</Paragraphs>
  <Slides>59</Slides>
  <Notes>15</Notes>
  <HiddenSlides>0</HiddenSlides>
  <MMClips>0</MMClips>
  <ScaleCrop>false</ScaleCrop>
  <HeadingPairs>
    <vt:vector size="6" baseType="variant">
      <vt:variant>
        <vt:lpstr>Design Template</vt:lpstr>
      </vt:variant>
      <vt:variant>
        <vt:i4>2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59</vt:i4>
      </vt:variant>
    </vt:vector>
  </HeadingPairs>
  <TitlesOfParts>
    <vt:vector size="64" baseType="lpstr">
      <vt:lpstr>Orbita</vt:lpstr>
      <vt:lpstr>Office Theme</vt:lpstr>
      <vt:lpstr>Equation</vt:lpstr>
      <vt:lpstr>MathType 6.0 Equation</vt:lpstr>
      <vt:lpstr>Równanie</vt:lpstr>
      <vt:lpstr>Neutrina,  co nowego w teorii?</vt:lpstr>
      <vt:lpstr>Streszczenie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</vt:vector>
  </TitlesOfParts>
  <Company>US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Marek</dc:creator>
  <cp:lastModifiedBy>Marek Zrałek</cp:lastModifiedBy>
  <cp:revision>89</cp:revision>
  <dcterms:created xsi:type="dcterms:W3CDTF">2009-11-08T11:14:48Z</dcterms:created>
  <dcterms:modified xsi:type="dcterms:W3CDTF">2009-11-08T13:05:23Z</dcterms:modified>
</cp:coreProperties>
</file>